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3" r:id="rId15"/>
    <p:sldId id="270" r:id="rId16"/>
    <p:sldId id="271" r:id="rId17"/>
    <p:sldId id="272" r:id="rId18"/>
    <p:sldId id="25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71"/>
    <p:restoredTop sz="94673"/>
  </p:normalViewPr>
  <p:slideViewPr>
    <p:cSldViewPr snapToGrid="0">
      <p:cViewPr varScale="1">
        <p:scale>
          <a:sx n="107" d="100"/>
          <a:sy n="107" d="100"/>
        </p:scale>
        <p:origin x="1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FCF75-685A-46D9-B22A-EB20D559ECC0}" type="doc">
      <dgm:prSet loTypeId="urn:microsoft.com/office/officeart/2005/8/layout/default" loCatId="list" qsTypeId="urn:microsoft.com/office/officeart/2005/8/quickstyle/simple2" qsCatId="simple" csTypeId="urn:microsoft.com/office/officeart/2005/8/colors/accent6_2" csCatId="accent6" phldr="1"/>
      <dgm:spPr/>
      <dgm:t>
        <a:bodyPr/>
        <a:lstStyle/>
        <a:p>
          <a:endParaRPr lang="en-US"/>
        </a:p>
      </dgm:t>
    </dgm:pt>
    <dgm:pt modelId="{7DC45142-E7A3-4B4D-9806-7A2AB8EF296A}">
      <dgm:prSet/>
      <dgm:spPr/>
      <dgm:t>
        <a:bodyPr/>
        <a:lstStyle/>
        <a:p>
          <a:r>
            <a:rPr lang="en-US" dirty="0"/>
            <a:t>Market basket analysis (</a:t>
          </a:r>
          <a:r>
            <a:rPr lang="en-US" dirty="0" err="1"/>
            <a:t>Apriori</a:t>
          </a:r>
          <a:r>
            <a:rPr lang="en-US" dirty="0"/>
            <a:t> algorithm)</a:t>
          </a:r>
        </a:p>
      </dgm:t>
    </dgm:pt>
    <dgm:pt modelId="{0FB94845-F104-4492-A3C2-8F62704E9D8F}" type="parTrans" cxnId="{6E4EAC72-3A8C-42C5-B9F8-1DCB8A0E9431}">
      <dgm:prSet/>
      <dgm:spPr/>
      <dgm:t>
        <a:bodyPr/>
        <a:lstStyle/>
        <a:p>
          <a:endParaRPr lang="en-US"/>
        </a:p>
      </dgm:t>
    </dgm:pt>
    <dgm:pt modelId="{1B5058AA-0611-4B23-B170-70FEC60CE425}" type="sibTrans" cxnId="{6E4EAC72-3A8C-42C5-B9F8-1DCB8A0E9431}">
      <dgm:prSet/>
      <dgm:spPr/>
      <dgm:t>
        <a:bodyPr/>
        <a:lstStyle/>
        <a:p>
          <a:endParaRPr lang="en-US"/>
        </a:p>
      </dgm:t>
    </dgm:pt>
    <dgm:pt modelId="{6C1EAF88-3DA2-4046-A0EE-BE99B422D34B}">
      <dgm:prSet/>
      <dgm:spPr/>
      <dgm:t>
        <a:bodyPr/>
        <a:lstStyle/>
        <a:p>
          <a:r>
            <a:rPr lang="en-US" dirty="0"/>
            <a:t>-&gt; To provide product recommendations.</a:t>
          </a:r>
        </a:p>
      </dgm:t>
    </dgm:pt>
    <dgm:pt modelId="{E9FF73A5-FF93-4800-954D-9C354988D9C4}" type="parTrans" cxnId="{0B2D0C4B-8507-4FB3-AD1C-F4314371E0C8}">
      <dgm:prSet/>
      <dgm:spPr/>
      <dgm:t>
        <a:bodyPr/>
        <a:lstStyle/>
        <a:p>
          <a:endParaRPr lang="en-US"/>
        </a:p>
      </dgm:t>
    </dgm:pt>
    <dgm:pt modelId="{3436C3ED-EB93-480C-896C-6FCAB729451C}" type="sibTrans" cxnId="{0B2D0C4B-8507-4FB3-AD1C-F4314371E0C8}">
      <dgm:prSet/>
      <dgm:spPr/>
      <dgm:t>
        <a:bodyPr/>
        <a:lstStyle/>
        <a:p>
          <a:endParaRPr lang="en-US"/>
        </a:p>
      </dgm:t>
    </dgm:pt>
    <dgm:pt modelId="{31078A1E-ADAE-425B-83DA-06CADD650171}">
      <dgm:prSet/>
      <dgm:spPr/>
      <dgm:t>
        <a:bodyPr/>
        <a:lstStyle/>
        <a:p>
          <a:r>
            <a:rPr lang="en-US"/>
            <a:t>Customer segmentation (RFM analysis)</a:t>
          </a:r>
        </a:p>
      </dgm:t>
    </dgm:pt>
    <dgm:pt modelId="{D28AF1A4-F2BE-45FD-8406-8113635538AC}" type="parTrans" cxnId="{C9C983ED-3781-4288-B008-E3018492E7FC}">
      <dgm:prSet/>
      <dgm:spPr/>
      <dgm:t>
        <a:bodyPr/>
        <a:lstStyle/>
        <a:p>
          <a:endParaRPr lang="en-US"/>
        </a:p>
      </dgm:t>
    </dgm:pt>
    <dgm:pt modelId="{9845D9FF-111B-4AAE-B65D-4AFF41C277EB}" type="sibTrans" cxnId="{C9C983ED-3781-4288-B008-E3018492E7FC}">
      <dgm:prSet/>
      <dgm:spPr/>
      <dgm:t>
        <a:bodyPr/>
        <a:lstStyle/>
        <a:p>
          <a:endParaRPr lang="en-US"/>
        </a:p>
      </dgm:t>
    </dgm:pt>
    <dgm:pt modelId="{ECD41EBB-23DA-4915-8FCA-E8245C9D05ED}">
      <dgm:prSet/>
      <dgm:spPr/>
      <dgm:t>
        <a:bodyPr/>
        <a:lstStyle/>
        <a:p>
          <a:r>
            <a:rPr lang="en-US" dirty="0"/>
            <a:t>-&gt; To segregate best, loyal, recent and lost customers.</a:t>
          </a:r>
        </a:p>
      </dgm:t>
    </dgm:pt>
    <dgm:pt modelId="{A363806C-65A7-4D49-B2C1-1B55D46D04BD}" type="parTrans" cxnId="{7D1314BB-732F-4ECA-B190-8AE6909B6C19}">
      <dgm:prSet/>
      <dgm:spPr/>
      <dgm:t>
        <a:bodyPr/>
        <a:lstStyle/>
        <a:p>
          <a:endParaRPr lang="en-US"/>
        </a:p>
      </dgm:t>
    </dgm:pt>
    <dgm:pt modelId="{BF16FA45-E2E6-4CA5-B00B-28671515AA9B}" type="sibTrans" cxnId="{7D1314BB-732F-4ECA-B190-8AE6909B6C19}">
      <dgm:prSet/>
      <dgm:spPr/>
      <dgm:t>
        <a:bodyPr/>
        <a:lstStyle/>
        <a:p>
          <a:endParaRPr lang="en-US"/>
        </a:p>
      </dgm:t>
    </dgm:pt>
    <dgm:pt modelId="{151AD57A-11C2-49D7-BA6F-C2B7843C74AC}">
      <dgm:prSet/>
      <dgm:spPr/>
      <dgm:t>
        <a:bodyPr/>
        <a:lstStyle/>
        <a:p>
          <a:r>
            <a:rPr lang="en-US"/>
            <a:t>Future price predictions ( Regression )</a:t>
          </a:r>
        </a:p>
      </dgm:t>
    </dgm:pt>
    <dgm:pt modelId="{C46A7965-879E-4DE1-AD48-16DE73A29712}" type="parTrans" cxnId="{1304755C-68EE-4895-9527-ACBFE17A8E13}">
      <dgm:prSet/>
      <dgm:spPr/>
      <dgm:t>
        <a:bodyPr/>
        <a:lstStyle/>
        <a:p>
          <a:endParaRPr lang="en-US"/>
        </a:p>
      </dgm:t>
    </dgm:pt>
    <dgm:pt modelId="{C918BC11-8F86-4D62-891C-9D9CE144C60B}" type="sibTrans" cxnId="{1304755C-68EE-4895-9527-ACBFE17A8E13}">
      <dgm:prSet/>
      <dgm:spPr/>
      <dgm:t>
        <a:bodyPr/>
        <a:lstStyle/>
        <a:p>
          <a:endParaRPr lang="en-US"/>
        </a:p>
      </dgm:t>
    </dgm:pt>
    <dgm:pt modelId="{B035C04A-1F6D-4F01-8CA9-6E98342CD2C5}">
      <dgm:prSet/>
      <dgm:spPr/>
      <dgm:t>
        <a:bodyPr/>
        <a:lstStyle/>
        <a:p>
          <a:r>
            <a:rPr lang="en-US" dirty="0"/>
            <a:t>-&gt; Predict the future prices of the products sold by super store.</a:t>
          </a:r>
        </a:p>
      </dgm:t>
    </dgm:pt>
    <dgm:pt modelId="{C2D96D40-92F0-40F1-AA1C-6D7C6A87CF54}" type="parTrans" cxnId="{C3E711FD-82FA-4267-9E3D-D5580FCE7F54}">
      <dgm:prSet/>
      <dgm:spPr/>
      <dgm:t>
        <a:bodyPr/>
        <a:lstStyle/>
        <a:p>
          <a:endParaRPr lang="en-US"/>
        </a:p>
      </dgm:t>
    </dgm:pt>
    <dgm:pt modelId="{7353FD8D-6D8C-4092-93BE-B7736CE2CDB6}" type="sibTrans" cxnId="{C3E711FD-82FA-4267-9E3D-D5580FCE7F54}">
      <dgm:prSet/>
      <dgm:spPr/>
      <dgm:t>
        <a:bodyPr/>
        <a:lstStyle/>
        <a:p>
          <a:endParaRPr lang="en-US"/>
        </a:p>
      </dgm:t>
    </dgm:pt>
    <dgm:pt modelId="{574CDEE7-1C45-7349-835C-121263CFAF71}" type="pres">
      <dgm:prSet presAssocID="{662FCF75-685A-46D9-B22A-EB20D559ECC0}" presName="diagram" presStyleCnt="0">
        <dgm:presLayoutVars>
          <dgm:dir/>
          <dgm:resizeHandles val="exact"/>
        </dgm:presLayoutVars>
      </dgm:prSet>
      <dgm:spPr/>
    </dgm:pt>
    <dgm:pt modelId="{09F9A4C3-8D1A-1A41-AEB1-CBE9871295BC}" type="pres">
      <dgm:prSet presAssocID="{7DC45142-E7A3-4B4D-9806-7A2AB8EF296A}" presName="node" presStyleLbl="node1" presStyleIdx="0" presStyleCnt="6">
        <dgm:presLayoutVars>
          <dgm:bulletEnabled val="1"/>
        </dgm:presLayoutVars>
      </dgm:prSet>
      <dgm:spPr/>
    </dgm:pt>
    <dgm:pt modelId="{05F2E75C-5F84-0740-B98C-EC5767194469}" type="pres">
      <dgm:prSet presAssocID="{1B5058AA-0611-4B23-B170-70FEC60CE425}" presName="sibTrans" presStyleCnt="0"/>
      <dgm:spPr/>
    </dgm:pt>
    <dgm:pt modelId="{173DFD67-13DD-8540-876C-38F62AB99019}" type="pres">
      <dgm:prSet presAssocID="{6C1EAF88-3DA2-4046-A0EE-BE99B422D34B}" presName="node" presStyleLbl="node1" presStyleIdx="1" presStyleCnt="6">
        <dgm:presLayoutVars>
          <dgm:bulletEnabled val="1"/>
        </dgm:presLayoutVars>
      </dgm:prSet>
      <dgm:spPr/>
    </dgm:pt>
    <dgm:pt modelId="{303BD79A-4374-4241-BD15-D2FA902E746E}" type="pres">
      <dgm:prSet presAssocID="{3436C3ED-EB93-480C-896C-6FCAB729451C}" presName="sibTrans" presStyleCnt="0"/>
      <dgm:spPr/>
    </dgm:pt>
    <dgm:pt modelId="{70D36358-9F5D-4048-A9C9-B9C62484EF0F}" type="pres">
      <dgm:prSet presAssocID="{31078A1E-ADAE-425B-83DA-06CADD650171}" presName="node" presStyleLbl="node1" presStyleIdx="2" presStyleCnt="6">
        <dgm:presLayoutVars>
          <dgm:bulletEnabled val="1"/>
        </dgm:presLayoutVars>
      </dgm:prSet>
      <dgm:spPr/>
    </dgm:pt>
    <dgm:pt modelId="{DC23222D-9503-4148-9841-27C5A5563E8D}" type="pres">
      <dgm:prSet presAssocID="{9845D9FF-111B-4AAE-B65D-4AFF41C277EB}" presName="sibTrans" presStyleCnt="0"/>
      <dgm:spPr/>
    </dgm:pt>
    <dgm:pt modelId="{6B7C0B0E-D305-3941-9DAC-CFF7D1A67FF1}" type="pres">
      <dgm:prSet presAssocID="{ECD41EBB-23DA-4915-8FCA-E8245C9D05ED}" presName="node" presStyleLbl="node1" presStyleIdx="3" presStyleCnt="6">
        <dgm:presLayoutVars>
          <dgm:bulletEnabled val="1"/>
        </dgm:presLayoutVars>
      </dgm:prSet>
      <dgm:spPr/>
    </dgm:pt>
    <dgm:pt modelId="{4FCE2F7B-BE86-A249-B556-F97DF7DD2E48}" type="pres">
      <dgm:prSet presAssocID="{BF16FA45-E2E6-4CA5-B00B-28671515AA9B}" presName="sibTrans" presStyleCnt="0"/>
      <dgm:spPr/>
    </dgm:pt>
    <dgm:pt modelId="{7DCF7C7D-1868-4C4B-A3DE-1D90711944B3}" type="pres">
      <dgm:prSet presAssocID="{151AD57A-11C2-49D7-BA6F-C2B7843C74AC}" presName="node" presStyleLbl="node1" presStyleIdx="4" presStyleCnt="6">
        <dgm:presLayoutVars>
          <dgm:bulletEnabled val="1"/>
        </dgm:presLayoutVars>
      </dgm:prSet>
      <dgm:spPr/>
    </dgm:pt>
    <dgm:pt modelId="{57941879-BCD0-5149-9024-876EE0AACA32}" type="pres">
      <dgm:prSet presAssocID="{C918BC11-8F86-4D62-891C-9D9CE144C60B}" presName="sibTrans" presStyleCnt="0"/>
      <dgm:spPr/>
    </dgm:pt>
    <dgm:pt modelId="{919E4F22-08C8-404D-9C59-A18156FC24C7}" type="pres">
      <dgm:prSet presAssocID="{B035C04A-1F6D-4F01-8CA9-6E98342CD2C5}" presName="node" presStyleLbl="node1" presStyleIdx="5" presStyleCnt="6">
        <dgm:presLayoutVars>
          <dgm:bulletEnabled val="1"/>
        </dgm:presLayoutVars>
      </dgm:prSet>
      <dgm:spPr/>
    </dgm:pt>
  </dgm:ptLst>
  <dgm:cxnLst>
    <dgm:cxn modelId="{D3732016-A3BA-7B42-B917-DD4F54375A57}" type="presOf" srcId="{B035C04A-1F6D-4F01-8CA9-6E98342CD2C5}" destId="{919E4F22-08C8-404D-9C59-A18156FC24C7}" srcOrd="0" destOrd="0" presId="urn:microsoft.com/office/officeart/2005/8/layout/default"/>
    <dgm:cxn modelId="{021E9827-B4D1-364E-96F5-7FBF8D1E8E23}" type="presOf" srcId="{ECD41EBB-23DA-4915-8FCA-E8245C9D05ED}" destId="{6B7C0B0E-D305-3941-9DAC-CFF7D1A67FF1}" srcOrd="0" destOrd="0" presId="urn:microsoft.com/office/officeart/2005/8/layout/default"/>
    <dgm:cxn modelId="{025E1047-39CF-2947-8AB6-11033B426B8A}" type="presOf" srcId="{6C1EAF88-3DA2-4046-A0EE-BE99B422D34B}" destId="{173DFD67-13DD-8540-876C-38F62AB99019}" srcOrd="0" destOrd="0" presId="urn:microsoft.com/office/officeart/2005/8/layout/default"/>
    <dgm:cxn modelId="{0B2D0C4B-8507-4FB3-AD1C-F4314371E0C8}" srcId="{662FCF75-685A-46D9-B22A-EB20D559ECC0}" destId="{6C1EAF88-3DA2-4046-A0EE-BE99B422D34B}" srcOrd="1" destOrd="0" parTransId="{E9FF73A5-FF93-4800-954D-9C354988D9C4}" sibTransId="{3436C3ED-EB93-480C-896C-6FCAB729451C}"/>
    <dgm:cxn modelId="{1304755C-68EE-4895-9527-ACBFE17A8E13}" srcId="{662FCF75-685A-46D9-B22A-EB20D559ECC0}" destId="{151AD57A-11C2-49D7-BA6F-C2B7843C74AC}" srcOrd="4" destOrd="0" parTransId="{C46A7965-879E-4DE1-AD48-16DE73A29712}" sibTransId="{C918BC11-8F86-4D62-891C-9D9CE144C60B}"/>
    <dgm:cxn modelId="{965AE35D-A235-AE44-94A5-576910CE1E4B}" type="presOf" srcId="{662FCF75-685A-46D9-B22A-EB20D559ECC0}" destId="{574CDEE7-1C45-7349-835C-121263CFAF71}" srcOrd="0" destOrd="0" presId="urn:microsoft.com/office/officeart/2005/8/layout/default"/>
    <dgm:cxn modelId="{6E4EAC72-3A8C-42C5-B9F8-1DCB8A0E9431}" srcId="{662FCF75-685A-46D9-B22A-EB20D559ECC0}" destId="{7DC45142-E7A3-4B4D-9806-7A2AB8EF296A}" srcOrd="0" destOrd="0" parTransId="{0FB94845-F104-4492-A3C2-8F62704E9D8F}" sibTransId="{1B5058AA-0611-4B23-B170-70FEC60CE425}"/>
    <dgm:cxn modelId="{EDA1B179-EE8E-DB4B-814E-3C4A8F44A6EA}" type="presOf" srcId="{7DC45142-E7A3-4B4D-9806-7A2AB8EF296A}" destId="{09F9A4C3-8D1A-1A41-AEB1-CBE9871295BC}" srcOrd="0" destOrd="0" presId="urn:microsoft.com/office/officeart/2005/8/layout/default"/>
    <dgm:cxn modelId="{44E82CB5-5465-D44D-97BE-89DB38BD3F5D}" type="presOf" srcId="{151AD57A-11C2-49D7-BA6F-C2B7843C74AC}" destId="{7DCF7C7D-1868-4C4B-A3DE-1D90711944B3}" srcOrd="0" destOrd="0" presId="urn:microsoft.com/office/officeart/2005/8/layout/default"/>
    <dgm:cxn modelId="{7D1314BB-732F-4ECA-B190-8AE6909B6C19}" srcId="{662FCF75-685A-46D9-B22A-EB20D559ECC0}" destId="{ECD41EBB-23DA-4915-8FCA-E8245C9D05ED}" srcOrd="3" destOrd="0" parTransId="{A363806C-65A7-4D49-B2C1-1B55D46D04BD}" sibTransId="{BF16FA45-E2E6-4CA5-B00B-28671515AA9B}"/>
    <dgm:cxn modelId="{FF33F2C9-9696-EF48-9FCE-DC7B6B5EA4A1}" type="presOf" srcId="{31078A1E-ADAE-425B-83DA-06CADD650171}" destId="{70D36358-9F5D-4048-A9C9-B9C62484EF0F}" srcOrd="0" destOrd="0" presId="urn:microsoft.com/office/officeart/2005/8/layout/default"/>
    <dgm:cxn modelId="{C9C983ED-3781-4288-B008-E3018492E7FC}" srcId="{662FCF75-685A-46D9-B22A-EB20D559ECC0}" destId="{31078A1E-ADAE-425B-83DA-06CADD650171}" srcOrd="2" destOrd="0" parTransId="{D28AF1A4-F2BE-45FD-8406-8113635538AC}" sibTransId="{9845D9FF-111B-4AAE-B65D-4AFF41C277EB}"/>
    <dgm:cxn modelId="{C3E711FD-82FA-4267-9E3D-D5580FCE7F54}" srcId="{662FCF75-685A-46D9-B22A-EB20D559ECC0}" destId="{B035C04A-1F6D-4F01-8CA9-6E98342CD2C5}" srcOrd="5" destOrd="0" parTransId="{C2D96D40-92F0-40F1-AA1C-6D7C6A87CF54}" sibTransId="{7353FD8D-6D8C-4092-93BE-B7736CE2CDB6}"/>
    <dgm:cxn modelId="{A45CBE50-73C3-7A4D-863E-6E9912133213}" type="presParOf" srcId="{574CDEE7-1C45-7349-835C-121263CFAF71}" destId="{09F9A4C3-8D1A-1A41-AEB1-CBE9871295BC}" srcOrd="0" destOrd="0" presId="urn:microsoft.com/office/officeart/2005/8/layout/default"/>
    <dgm:cxn modelId="{58DC4E53-AE6E-AD4A-80B8-4E964488A9A2}" type="presParOf" srcId="{574CDEE7-1C45-7349-835C-121263CFAF71}" destId="{05F2E75C-5F84-0740-B98C-EC5767194469}" srcOrd="1" destOrd="0" presId="urn:microsoft.com/office/officeart/2005/8/layout/default"/>
    <dgm:cxn modelId="{453ACC8A-08B5-914C-A0F5-2CDE9DEE63C4}" type="presParOf" srcId="{574CDEE7-1C45-7349-835C-121263CFAF71}" destId="{173DFD67-13DD-8540-876C-38F62AB99019}" srcOrd="2" destOrd="0" presId="urn:microsoft.com/office/officeart/2005/8/layout/default"/>
    <dgm:cxn modelId="{74CD040E-6DC2-014B-9954-0E4177DD01B0}" type="presParOf" srcId="{574CDEE7-1C45-7349-835C-121263CFAF71}" destId="{303BD79A-4374-4241-BD15-D2FA902E746E}" srcOrd="3" destOrd="0" presId="urn:microsoft.com/office/officeart/2005/8/layout/default"/>
    <dgm:cxn modelId="{34FA4863-FE86-CA4B-9C2F-846E5C004695}" type="presParOf" srcId="{574CDEE7-1C45-7349-835C-121263CFAF71}" destId="{70D36358-9F5D-4048-A9C9-B9C62484EF0F}" srcOrd="4" destOrd="0" presId="urn:microsoft.com/office/officeart/2005/8/layout/default"/>
    <dgm:cxn modelId="{7748FAAF-DCE3-ED47-8B97-C14DDFBC8208}" type="presParOf" srcId="{574CDEE7-1C45-7349-835C-121263CFAF71}" destId="{DC23222D-9503-4148-9841-27C5A5563E8D}" srcOrd="5" destOrd="0" presId="urn:microsoft.com/office/officeart/2005/8/layout/default"/>
    <dgm:cxn modelId="{8BB26CF0-71D4-A349-9749-DF444EB19CB2}" type="presParOf" srcId="{574CDEE7-1C45-7349-835C-121263CFAF71}" destId="{6B7C0B0E-D305-3941-9DAC-CFF7D1A67FF1}" srcOrd="6" destOrd="0" presId="urn:microsoft.com/office/officeart/2005/8/layout/default"/>
    <dgm:cxn modelId="{11F76D4F-B9A0-9943-A722-B115E26E023B}" type="presParOf" srcId="{574CDEE7-1C45-7349-835C-121263CFAF71}" destId="{4FCE2F7B-BE86-A249-B556-F97DF7DD2E48}" srcOrd="7" destOrd="0" presId="urn:microsoft.com/office/officeart/2005/8/layout/default"/>
    <dgm:cxn modelId="{11570FE6-208F-8C49-A015-337C776F960A}" type="presParOf" srcId="{574CDEE7-1C45-7349-835C-121263CFAF71}" destId="{7DCF7C7D-1868-4C4B-A3DE-1D90711944B3}" srcOrd="8" destOrd="0" presId="urn:microsoft.com/office/officeart/2005/8/layout/default"/>
    <dgm:cxn modelId="{FA755283-564B-A34A-8A25-41E8BF7F5D34}" type="presParOf" srcId="{574CDEE7-1C45-7349-835C-121263CFAF71}" destId="{57941879-BCD0-5149-9024-876EE0AACA32}" srcOrd="9" destOrd="0" presId="urn:microsoft.com/office/officeart/2005/8/layout/default"/>
    <dgm:cxn modelId="{F2BD5A03-CAFD-AA43-A708-625E40F49AE0}" type="presParOf" srcId="{574CDEE7-1C45-7349-835C-121263CFAF71}" destId="{919E4F22-08C8-404D-9C59-A18156FC24C7}"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9A4C3-8D1A-1A41-AEB1-CBE9871295BC}">
      <dsp:nvSpPr>
        <dsp:cNvPr id="0" name=""/>
        <dsp:cNvSpPr/>
      </dsp:nvSpPr>
      <dsp:spPr>
        <a:xfrm>
          <a:off x="427" y="223834"/>
          <a:ext cx="1668875" cy="100132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Market basket analysis (</a:t>
          </a:r>
          <a:r>
            <a:rPr lang="en-US" sz="1500" kern="1200" dirty="0" err="1"/>
            <a:t>Apriori</a:t>
          </a:r>
          <a:r>
            <a:rPr lang="en-US" sz="1500" kern="1200" dirty="0"/>
            <a:t> algorithm)</a:t>
          </a:r>
        </a:p>
      </dsp:txBody>
      <dsp:txXfrm>
        <a:off x="427" y="223834"/>
        <a:ext cx="1668875" cy="1001325"/>
      </dsp:txXfrm>
    </dsp:sp>
    <dsp:sp modelId="{173DFD67-13DD-8540-876C-38F62AB99019}">
      <dsp:nvSpPr>
        <dsp:cNvPr id="0" name=""/>
        <dsp:cNvSpPr/>
      </dsp:nvSpPr>
      <dsp:spPr>
        <a:xfrm>
          <a:off x="1836190" y="223834"/>
          <a:ext cx="1668875" cy="100132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-&gt; To provide product recommendations.</a:t>
          </a:r>
        </a:p>
      </dsp:txBody>
      <dsp:txXfrm>
        <a:off x="1836190" y="223834"/>
        <a:ext cx="1668875" cy="1001325"/>
      </dsp:txXfrm>
    </dsp:sp>
    <dsp:sp modelId="{70D36358-9F5D-4048-A9C9-B9C62484EF0F}">
      <dsp:nvSpPr>
        <dsp:cNvPr id="0" name=""/>
        <dsp:cNvSpPr/>
      </dsp:nvSpPr>
      <dsp:spPr>
        <a:xfrm>
          <a:off x="427" y="1392046"/>
          <a:ext cx="1668875" cy="100132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Customer segmentation (RFM analysis)</a:t>
          </a:r>
        </a:p>
      </dsp:txBody>
      <dsp:txXfrm>
        <a:off x="427" y="1392046"/>
        <a:ext cx="1668875" cy="1001325"/>
      </dsp:txXfrm>
    </dsp:sp>
    <dsp:sp modelId="{6B7C0B0E-D305-3941-9DAC-CFF7D1A67FF1}">
      <dsp:nvSpPr>
        <dsp:cNvPr id="0" name=""/>
        <dsp:cNvSpPr/>
      </dsp:nvSpPr>
      <dsp:spPr>
        <a:xfrm>
          <a:off x="1836190" y="1392046"/>
          <a:ext cx="1668875" cy="100132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-&gt; To segregate best, loyal, recent and lost customers.</a:t>
          </a:r>
        </a:p>
      </dsp:txBody>
      <dsp:txXfrm>
        <a:off x="1836190" y="1392046"/>
        <a:ext cx="1668875" cy="1001325"/>
      </dsp:txXfrm>
    </dsp:sp>
    <dsp:sp modelId="{7DCF7C7D-1868-4C4B-A3DE-1D90711944B3}">
      <dsp:nvSpPr>
        <dsp:cNvPr id="0" name=""/>
        <dsp:cNvSpPr/>
      </dsp:nvSpPr>
      <dsp:spPr>
        <a:xfrm>
          <a:off x="427" y="2560259"/>
          <a:ext cx="1668875" cy="100132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Future price predictions ( Regression )</a:t>
          </a:r>
        </a:p>
      </dsp:txBody>
      <dsp:txXfrm>
        <a:off x="427" y="2560259"/>
        <a:ext cx="1668875" cy="1001325"/>
      </dsp:txXfrm>
    </dsp:sp>
    <dsp:sp modelId="{919E4F22-08C8-404D-9C59-A18156FC24C7}">
      <dsp:nvSpPr>
        <dsp:cNvPr id="0" name=""/>
        <dsp:cNvSpPr/>
      </dsp:nvSpPr>
      <dsp:spPr>
        <a:xfrm>
          <a:off x="1836190" y="2560259"/>
          <a:ext cx="1668875" cy="100132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-&gt; Predict the future prices of the products sold by super store.</a:t>
          </a:r>
        </a:p>
      </dsp:txBody>
      <dsp:txXfrm>
        <a:off x="1836190" y="2560259"/>
        <a:ext cx="1668875" cy="10013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D523-26AC-9542-9E52-FDFEE5EDE427}"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BEF4B-5F2A-8E44-9D52-EA5BD3AAEC27}" type="slidenum">
              <a:rPr lang="en-US" smtClean="0"/>
              <a:t>‹#›</a:t>
            </a:fld>
            <a:endParaRPr lang="en-US"/>
          </a:p>
        </p:txBody>
      </p:sp>
    </p:spTree>
    <p:extLst>
      <p:ext uri="{BB962C8B-B14F-4D97-AF65-F5344CB8AC3E}">
        <p14:creationId xmlns:p14="http://schemas.microsoft.com/office/powerpoint/2010/main" val="1391306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2b4d2586b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2b4d2586b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b4d2586b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b4d2586b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b4d2586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b4d2586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b4d2586b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b4d2586b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b4d2586b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b4d2586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b4d2586b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b4d2586b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2663cbb2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72663cbb2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72663cbb2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72663cbb2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72663cbb2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72663cbb2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2b4d2586b9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2b4d2586b9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b4d2586b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b4d2586b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2b4d2586b9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2b4d2586b9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72663cbb2e_0_72: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g172663cbb2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b4d2586b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b4d2586b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5ECC-D1E0-DB3B-836B-51332F906C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966762-6413-B0A4-2A30-144870836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FB7BBE-1F31-DABF-752D-252FCDA8A1A1}"/>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5" name="Footer Placeholder 4">
            <a:extLst>
              <a:ext uri="{FF2B5EF4-FFF2-40B4-BE49-F238E27FC236}">
                <a16:creationId xmlns:a16="http://schemas.microsoft.com/office/drawing/2014/main" id="{DDC1CD3E-F741-43BB-6E50-3A8556EC3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7F112-CA95-C07F-AB4A-2EF4B4DD20F2}"/>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170549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A0C0-6D7E-EBB7-ABF6-E502CEA304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5A3E35-A42F-DCC5-4351-29A06D125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2C97B-77E2-4F93-D7E0-3113CFD1C839}"/>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5" name="Footer Placeholder 4">
            <a:extLst>
              <a:ext uri="{FF2B5EF4-FFF2-40B4-BE49-F238E27FC236}">
                <a16:creationId xmlns:a16="http://schemas.microsoft.com/office/drawing/2014/main" id="{2EE2D0C9-8571-7AC6-7843-F24BFF22B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09F1E-892C-AD02-CBF8-637D7E036138}"/>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2105039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E9AC8-C6BF-2623-1D5B-0E1248FE0C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E10949-8E3C-4EE4-D111-7069352C54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DF0B00-8687-97FA-6BA5-AD299E8C9D43}"/>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5" name="Footer Placeholder 4">
            <a:extLst>
              <a:ext uri="{FF2B5EF4-FFF2-40B4-BE49-F238E27FC236}">
                <a16:creationId xmlns:a16="http://schemas.microsoft.com/office/drawing/2014/main" id="{AC037216-7BB6-819D-BED3-39D5E0CFF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AD291-44CC-B685-7158-8A64FBD7F815}"/>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2416698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05689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05295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693E-D9AA-6326-4BCF-6897E1280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FD78CC-0FD3-2248-CC92-87EF62C16C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061A2-12E2-FCC2-DC41-0C6613404C2C}"/>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5" name="Footer Placeholder 4">
            <a:extLst>
              <a:ext uri="{FF2B5EF4-FFF2-40B4-BE49-F238E27FC236}">
                <a16:creationId xmlns:a16="http://schemas.microsoft.com/office/drawing/2014/main" id="{AAEE1904-88F4-8990-66BF-F250D230C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3F54E-AEF8-874F-7883-C35B3CC0F74B}"/>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4293619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1908-F899-F6BB-A030-E19356D3CC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4F57D0-D77E-3F9B-23D2-9C4507971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4B5E7B-FDCD-1A29-AFB0-418CF915EE74}"/>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5" name="Footer Placeholder 4">
            <a:extLst>
              <a:ext uri="{FF2B5EF4-FFF2-40B4-BE49-F238E27FC236}">
                <a16:creationId xmlns:a16="http://schemas.microsoft.com/office/drawing/2014/main" id="{CB2E4C16-5326-A555-374A-3F02222A8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6C8BD-30D8-2398-DE33-4796599FD0E3}"/>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3485751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0382-AD5D-DF44-56BB-98B4ED914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28F12C-E9ED-D01B-9C55-BB8B297A59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3230C3-01DB-59B6-DA02-4AF64474F6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268A65-9511-7421-3C7F-80D6E8F9A27C}"/>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6" name="Footer Placeholder 5">
            <a:extLst>
              <a:ext uri="{FF2B5EF4-FFF2-40B4-BE49-F238E27FC236}">
                <a16:creationId xmlns:a16="http://schemas.microsoft.com/office/drawing/2014/main" id="{FF79B586-0FAD-7E02-FAAF-75A83C00E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636EE7-C068-F42E-3E1D-D970E6C4CF76}"/>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1734024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72CA-F1B1-4C9E-0E9E-380E5222C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15EF2B-C100-387E-DF28-C4C7AB2EBD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B51906-4AC0-3447-A3EB-8F5E3533B7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658597-EE3A-F758-CF87-944429531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0E7BE8-FD03-E957-A00F-E94DDE5B5E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08CF74-0B3D-566A-C53A-B48DB65C7BF7}"/>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8" name="Footer Placeholder 7">
            <a:extLst>
              <a:ext uri="{FF2B5EF4-FFF2-40B4-BE49-F238E27FC236}">
                <a16:creationId xmlns:a16="http://schemas.microsoft.com/office/drawing/2014/main" id="{375B67FF-B80C-DCC7-5F1C-B6BF8FB0E8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6ADE44-FEE8-A161-69AB-6B7114587600}"/>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42062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E1C0-4D98-46C0-6F33-5F8B826379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B5B0-0668-CD67-2781-FAA84ED8B8DC}"/>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4" name="Footer Placeholder 3">
            <a:extLst>
              <a:ext uri="{FF2B5EF4-FFF2-40B4-BE49-F238E27FC236}">
                <a16:creationId xmlns:a16="http://schemas.microsoft.com/office/drawing/2014/main" id="{9FD885F0-BC23-CE7E-04CD-0359B91CD7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8936BF-4169-4A69-324E-9150E4232A40}"/>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2131908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EB7750-210C-FB02-BC5C-57B55AD4B58A}"/>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3" name="Footer Placeholder 2">
            <a:extLst>
              <a:ext uri="{FF2B5EF4-FFF2-40B4-BE49-F238E27FC236}">
                <a16:creationId xmlns:a16="http://schemas.microsoft.com/office/drawing/2014/main" id="{CB95C40C-3B14-27BC-0A01-72D4FDB79C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2D5EAC-B55F-9753-8828-7D03F09FB7D0}"/>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230141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88E9-3553-6ED6-21DB-F13BB4EC65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3ED8A2-4EF6-B07D-3968-20C8FA5614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4EC3DA-C384-FC05-6397-428D39806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36528-33EF-0693-33E4-9A71D79CB743}"/>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6" name="Footer Placeholder 5">
            <a:extLst>
              <a:ext uri="{FF2B5EF4-FFF2-40B4-BE49-F238E27FC236}">
                <a16:creationId xmlns:a16="http://schemas.microsoft.com/office/drawing/2014/main" id="{D3AB9F12-9A15-3097-EF73-1D37D93C6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0BDD4-4A22-B5DE-3982-EF7E939A9144}"/>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2621906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C41E-BDB5-3451-75D5-A00EE0EFD4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4827C2-900F-25D9-B018-6DA98F3E87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C1ABB3-9554-052F-000F-9E8C9FAC7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154AB-7494-A022-1A58-93672099D852}"/>
              </a:ext>
            </a:extLst>
          </p:cNvPr>
          <p:cNvSpPr>
            <a:spLocks noGrp="1"/>
          </p:cNvSpPr>
          <p:nvPr>
            <p:ph type="dt" sz="half" idx="10"/>
          </p:nvPr>
        </p:nvSpPr>
        <p:spPr/>
        <p:txBody>
          <a:bodyPr/>
          <a:lstStyle/>
          <a:p>
            <a:fld id="{ADB6FEDF-F6D0-B146-AEA0-7AA661D4EC3F}" type="datetimeFigureOut">
              <a:rPr lang="en-US" smtClean="0"/>
              <a:t>10/24/22</a:t>
            </a:fld>
            <a:endParaRPr lang="en-US"/>
          </a:p>
        </p:txBody>
      </p:sp>
      <p:sp>
        <p:nvSpPr>
          <p:cNvPr id="6" name="Footer Placeholder 5">
            <a:extLst>
              <a:ext uri="{FF2B5EF4-FFF2-40B4-BE49-F238E27FC236}">
                <a16:creationId xmlns:a16="http://schemas.microsoft.com/office/drawing/2014/main" id="{7DA94918-ABE9-77BE-CA64-CCAA69302C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8421E-771B-32BA-D652-EDB4DC2AA84A}"/>
              </a:ext>
            </a:extLst>
          </p:cNvPr>
          <p:cNvSpPr>
            <a:spLocks noGrp="1"/>
          </p:cNvSpPr>
          <p:nvPr>
            <p:ph type="sldNum" sz="quarter" idx="12"/>
          </p:nvPr>
        </p:nvSpPr>
        <p:spPr/>
        <p:txBody>
          <a:bodyPr/>
          <a:lstStyle/>
          <a:p>
            <a:fld id="{513FF666-31A3-6148-B941-74B0C2717355}" type="slidenum">
              <a:rPr lang="en-US" smtClean="0"/>
              <a:t>‹#›</a:t>
            </a:fld>
            <a:endParaRPr lang="en-US"/>
          </a:p>
        </p:txBody>
      </p:sp>
    </p:spTree>
    <p:extLst>
      <p:ext uri="{BB962C8B-B14F-4D97-AF65-F5344CB8AC3E}">
        <p14:creationId xmlns:p14="http://schemas.microsoft.com/office/powerpoint/2010/main" val="356329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E2EE8-BB51-57DB-7400-0930BF57F1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62BFD9-6B36-4C01-CCEA-DB4015CCAB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B2045-80C9-8605-2A58-FABEA776A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6FEDF-F6D0-B146-AEA0-7AA661D4EC3F}" type="datetimeFigureOut">
              <a:rPr lang="en-US" smtClean="0"/>
              <a:t>10/24/22</a:t>
            </a:fld>
            <a:endParaRPr lang="en-US"/>
          </a:p>
        </p:txBody>
      </p:sp>
      <p:sp>
        <p:nvSpPr>
          <p:cNvPr id="5" name="Footer Placeholder 4">
            <a:extLst>
              <a:ext uri="{FF2B5EF4-FFF2-40B4-BE49-F238E27FC236}">
                <a16:creationId xmlns:a16="http://schemas.microsoft.com/office/drawing/2014/main" id="{FB2A9115-EDA3-ACB2-EDD1-46CFBB2F67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8045AF-798B-2DBF-6F4F-252024A510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3FF666-31A3-6148-B941-74B0C2717355}" type="slidenum">
              <a:rPr lang="en-US" smtClean="0"/>
              <a:t>‹#›</a:t>
            </a:fld>
            <a:endParaRPr lang="en-US"/>
          </a:p>
        </p:txBody>
      </p:sp>
    </p:spTree>
    <p:extLst>
      <p:ext uri="{BB962C8B-B14F-4D97-AF65-F5344CB8AC3E}">
        <p14:creationId xmlns:p14="http://schemas.microsoft.com/office/powerpoint/2010/main" val="895362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jpe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
        <p:cNvGrpSpPr/>
        <p:nvPr/>
      </p:nvGrpSpPr>
      <p:grpSpPr>
        <a:xfrm>
          <a:off x="0" y="0"/>
          <a:ext cx="0" cy="0"/>
          <a:chOff x="0" y="0"/>
          <a:chExt cx="0" cy="0"/>
        </a:xfrm>
      </p:grpSpPr>
      <p:sp useBgFill="1">
        <p:nvSpPr>
          <p:cNvPr id="85" name="Rectangle 7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Google Shape;58;p14"/>
          <p:cNvSpPr txBox="1">
            <a:spLocks noGrp="1"/>
          </p:cNvSpPr>
          <p:nvPr>
            <p:ph type="title"/>
          </p:nvPr>
        </p:nvSpPr>
        <p:spPr>
          <a:xfrm>
            <a:off x="640080" y="325369"/>
            <a:ext cx="4368602" cy="1956841"/>
          </a:xfrm>
        </p:spPr>
        <p:txBody>
          <a:bodyPr spcFirstLastPara="1" vert="horz" lIns="91440" tIns="45720" rIns="91440" bIns="45720" rtlCol="0" anchor="b" anchorCtr="0">
            <a:normAutofit/>
          </a:bodyPr>
          <a:lstStyle/>
          <a:p>
            <a:pPr algn="l">
              <a:spcBef>
                <a:spcPct val="0"/>
              </a:spcBef>
              <a:buClr>
                <a:schemeClr val="dk1"/>
              </a:buClr>
              <a:buSzPts val="1100"/>
            </a:pPr>
            <a:r>
              <a:rPr lang="en-US" sz="2600" b="1" dirty="0"/>
              <a:t>VISUAL ANALYTICS-(DSBA 5122)</a:t>
            </a:r>
            <a:br>
              <a:rPr lang="en-US" sz="2600" b="1" dirty="0"/>
            </a:br>
            <a:r>
              <a:rPr lang="en-US" sz="2600" b="1" dirty="0"/>
              <a:t> GROUP PRESENTATION-</a:t>
            </a:r>
            <a:br>
              <a:rPr lang="en-US" sz="2600" b="1" dirty="0"/>
            </a:br>
            <a:r>
              <a:rPr lang="en-US" sz="2600" b="1" dirty="0"/>
              <a:t> “SUPERSTORE”</a:t>
            </a:r>
            <a:br>
              <a:rPr lang="en-US" sz="2600" b="1" dirty="0"/>
            </a:br>
            <a:endParaRPr lang="en-US" sz="2600" b="1" dirty="0"/>
          </a:p>
        </p:txBody>
      </p:sp>
      <p:sp>
        <p:nvSpPr>
          <p:cNvPr id="8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59;p14"/>
          <p:cNvSpPr txBox="1">
            <a:spLocks noGrp="1"/>
          </p:cNvSpPr>
          <p:nvPr>
            <p:ph type="body" idx="1"/>
          </p:nvPr>
        </p:nvSpPr>
        <p:spPr>
          <a:xfrm>
            <a:off x="640080" y="2872899"/>
            <a:ext cx="4243589" cy="3320668"/>
          </a:xfrm>
        </p:spPr>
        <p:txBody>
          <a:bodyPr spcFirstLastPara="1" vert="horz" lIns="91440" tIns="45720" rIns="91440" bIns="45720" rtlCol="0" anchorCtr="0">
            <a:normAutofit/>
          </a:bodyPr>
          <a:lstStyle/>
          <a:p>
            <a:pPr marL="0" indent="-228600" algn="l">
              <a:spcAft>
                <a:spcPts val="800"/>
              </a:spcAft>
              <a:buFont typeface="Arial" panose="020B0604020202020204" pitchFamily="34" charset="0"/>
              <a:buChar char="•"/>
            </a:pPr>
            <a:r>
              <a:rPr lang="en-US" sz="2200"/>
              <a:t> By -  Sreelekha, Srivatsav, Vatsav Kolluru , Jaswanth</a:t>
            </a:r>
          </a:p>
          <a:p>
            <a:pPr marL="0" indent="-228600" algn="l">
              <a:spcAft>
                <a:spcPts val="800"/>
              </a:spcAft>
              <a:buFont typeface="Arial" panose="020B0604020202020204" pitchFamily="34" charset="0"/>
              <a:buChar char="•"/>
            </a:pPr>
            <a:endParaRPr lang="en-US" sz="2200"/>
          </a:p>
        </p:txBody>
      </p:sp>
      <p:pic>
        <p:nvPicPr>
          <p:cNvPr id="3" name="Picture 2" descr="A picture containing text, indoor, floor, handcart&#10;&#10;Description automatically generated">
            <a:extLst>
              <a:ext uri="{FF2B5EF4-FFF2-40B4-BE49-F238E27FC236}">
                <a16:creationId xmlns:a16="http://schemas.microsoft.com/office/drawing/2014/main" id="{4C66AD39-BA8A-6F4C-9CAA-D2A12904EDDA}"/>
              </a:ext>
            </a:extLst>
          </p:cNvPr>
          <p:cNvPicPr>
            <a:picLocks noChangeAspect="1"/>
          </p:cNvPicPr>
          <p:nvPr/>
        </p:nvPicPr>
        <p:blipFill rotWithShape="1">
          <a:blip r:embed="rId3"/>
          <a:srcRect l="25266" r="2257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body" idx="1"/>
          </p:nvPr>
        </p:nvSpPr>
        <p:spPr>
          <a:xfrm>
            <a:off x="466767" y="1240000"/>
            <a:ext cx="11360800" cy="4555200"/>
          </a:xfrm>
          <a:prstGeom prst="rect">
            <a:avLst/>
          </a:prstGeom>
        </p:spPr>
        <p:txBody>
          <a:bodyPr spcFirstLastPara="1" vert="horz" wrap="square" lIns="121900" tIns="121900" rIns="121900" bIns="121900" rtlCol="0" anchor="t" anchorCtr="0">
            <a:normAutofit/>
          </a:bodyPr>
          <a:lstStyle/>
          <a:p>
            <a:pPr marL="0" indent="0">
              <a:buNone/>
            </a:pPr>
            <a:endParaRPr dirty="0"/>
          </a:p>
          <a:p>
            <a:pPr marL="0" indent="0">
              <a:spcBef>
                <a:spcPts val="1600"/>
              </a:spcBef>
              <a:buNone/>
            </a:pPr>
            <a:endParaRPr dirty="0"/>
          </a:p>
          <a:p>
            <a:pPr marL="0" indent="0">
              <a:spcBef>
                <a:spcPts val="1600"/>
              </a:spcBef>
              <a:buNone/>
            </a:pPr>
            <a:endParaRPr dirty="0"/>
          </a:p>
          <a:p>
            <a:pPr marL="0" indent="0">
              <a:spcBef>
                <a:spcPts val="1600"/>
              </a:spcBef>
              <a:buNone/>
            </a:pPr>
            <a:endParaRPr dirty="0"/>
          </a:p>
          <a:p>
            <a:pPr marL="0" indent="0">
              <a:spcBef>
                <a:spcPts val="1600"/>
              </a:spcBef>
              <a:buNone/>
            </a:pPr>
            <a:endParaRPr dirty="0"/>
          </a:p>
          <a:p>
            <a:pPr marL="0" indent="0">
              <a:spcBef>
                <a:spcPts val="1600"/>
              </a:spcBef>
              <a:buNone/>
            </a:pPr>
            <a:endParaRPr dirty="0"/>
          </a:p>
          <a:p>
            <a:pPr marL="0" indent="0">
              <a:lnSpc>
                <a:spcPct val="100000"/>
              </a:lnSpc>
              <a:spcBef>
                <a:spcPts val="1600"/>
              </a:spcBef>
              <a:buNone/>
            </a:pPr>
            <a:r>
              <a:rPr lang="en" sz="1600" dirty="0">
                <a:solidFill>
                  <a:schemeClr val="dk1"/>
                </a:solidFill>
                <a:latin typeface="Lustria"/>
                <a:ea typeface="Lustria"/>
                <a:cs typeface="Lustria"/>
                <a:sym typeface="Lustria"/>
              </a:rPr>
              <a:t>The average value per order among the                                             No customer in the worst 10% have ordered copier,</a:t>
            </a:r>
            <a:endParaRPr sz="1600" dirty="0">
              <a:solidFill>
                <a:schemeClr val="dk1"/>
              </a:solidFill>
              <a:latin typeface="Lustria"/>
              <a:ea typeface="Lustria"/>
              <a:cs typeface="Lustria"/>
              <a:sym typeface="Lustria"/>
            </a:endParaRPr>
          </a:p>
          <a:p>
            <a:pPr marL="0" indent="0">
              <a:lnSpc>
                <a:spcPct val="100000"/>
              </a:lnSpc>
              <a:buNone/>
            </a:pPr>
            <a:r>
              <a:rPr lang="en" sz="1600" dirty="0">
                <a:solidFill>
                  <a:schemeClr val="dk1"/>
                </a:solidFill>
                <a:latin typeface="Lustria"/>
                <a:ea typeface="Lustria"/>
                <a:cs typeface="Lustria"/>
                <a:sym typeface="Lustria"/>
              </a:rPr>
              <a:t>worst 10% customers is seeing a significant                                      products from the sub categories Machines, Tables and</a:t>
            </a:r>
            <a:endParaRPr sz="1600" dirty="0">
              <a:solidFill>
                <a:schemeClr val="dk1"/>
              </a:solidFill>
              <a:latin typeface="Lustria"/>
              <a:ea typeface="Lustria"/>
              <a:cs typeface="Lustria"/>
              <a:sym typeface="Lustria"/>
            </a:endParaRPr>
          </a:p>
          <a:p>
            <a:pPr marL="0" indent="0">
              <a:lnSpc>
                <a:spcPct val="100000"/>
              </a:lnSpc>
              <a:buClr>
                <a:schemeClr val="dk1"/>
              </a:buClr>
              <a:buSzPts val="1200"/>
              <a:buNone/>
            </a:pPr>
            <a:r>
              <a:rPr lang="en" sz="1600" dirty="0">
                <a:solidFill>
                  <a:schemeClr val="dk1"/>
                </a:solidFill>
                <a:latin typeface="Lustria"/>
                <a:ea typeface="Lustria"/>
                <a:cs typeface="Lustria"/>
                <a:sym typeface="Lustria"/>
              </a:rPr>
              <a:t>Decrease.                                                  			                    Supplies are most frequently ordered.</a:t>
            </a:r>
            <a:endParaRPr dirty="0"/>
          </a:p>
        </p:txBody>
      </p:sp>
      <p:pic>
        <p:nvPicPr>
          <p:cNvPr id="117" name="Google Shape;117;p23"/>
          <p:cNvPicPr preferRelativeResize="0"/>
          <p:nvPr/>
        </p:nvPicPr>
        <p:blipFill>
          <a:blip r:embed="rId3">
            <a:alphaModFix/>
          </a:blip>
          <a:stretch>
            <a:fillRect/>
          </a:stretch>
        </p:blipFill>
        <p:spPr>
          <a:xfrm>
            <a:off x="680333" y="1506867"/>
            <a:ext cx="4267400" cy="3025599"/>
          </a:xfrm>
          <a:prstGeom prst="rect">
            <a:avLst/>
          </a:prstGeom>
          <a:noFill/>
          <a:ln>
            <a:noFill/>
          </a:ln>
        </p:spPr>
      </p:pic>
      <p:pic>
        <p:nvPicPr>
          <p:cNvPr id="118" name="Google Shape;118;p23"/>
          <p:cNvPicPr preferRelativeResize="0"/>
          <p:nvPr/>
        </p:nvPicPr>
        <p:blipFill>
          <a:blip r:embed="rId4">
            <a:alphaModFix/>
          </a:blip>
          <a:stretch>
            <a:fillRect/>
          </a:stretch>
        </p:blipFill>
        <p:spPr>
          <a:xfrm>
            <a:off x="6300367" y="1506867"/>
            <a:ext cx="4579900" cy="3025599"/>
          </a:xfrm>
          <a:prstGeom prst="rect">
            <a:avLst/>
          </a:prstGeom>
          <a:noFill/>
          <a:ln>
            <a:noFill/>
          </a:ln>
        </p:spPr>
      </p:pic>
      <p:sp>
        <p:nvSpPr>
          <p:cNvPr id="119" name="Google Shape;119;p23"/>
          <p:cNvSpPr txBox="1"/>
          <p:nvPr/>
        </p:nvSpPr>
        <p:spPr>
          <a:xfrm>
            <a:off x="1032267" y="889867"/>
            <a:ext cx="3203600" cy="615513"/>
          </a:xfrm>
          <a:prstGeom prst="rect">
            <a:avLst/>
          </a:prstGeom>
          <a:noFill/>
          <a:ln>
            <a:noFill/>
          </a:ln>
        </p:spPr>
        <p:txBody>
          <a:bodyPr spcFirstLastPara="1" wrap="square" lIns="121900" tIns="121900" rIns="121900" bIns="121900" anchor="t" anchorCtr="0">
            <a:spAutoFit/>
          </a:bodyPr>
          <a:lstStyle/>
          <a:p>
            <a:r>
              <a:rPr lang="en" sz="2400"/>
              <a:t>Order value</a:t>
            </a:r>
            <a:endParaRPr sz="2400"/>
          </a:p>
        </p:txBody>
      </p:sp>
      <p:sp>
        <p:nvSpPr>
          <p:cNvPr id="120" name="Google Shape;120;p23"/>
          <p:cNvSpPr txBox="1"/>
          <p:nvPr/>
        </p:nvSpPr>
        <p:spPr>
          <a:xfrm>
            <a:off x="6349299" y="973268"/>
            <a:ext cx="4530967" cy="615513"/>
          </a:xfrm>
          <a:prstGeom prst="rect">
            <a:avLst/>
          </a:prstGeom>
          <a:noFill/>
          <a:ln>
            <a:noFill/>
          </a:ln>
        </p:spPr>
        <p:txBody>
          <a:bodyPr spcFirstLastPara="1" wrap="square" lIns="121900" tIns="121900" rIns="121900" bIns="121900" anchor="t" anchorCtr="0">
            <a:spAutoFit/>
          </a:bodyPr>
          <a:lstStyle/>
          <a:p>
            <a:r>
              <a:rPr lang="en" sz="2400" dirty="0"/>
              <a:t>Order people are ordering?</a:t>
            </a:r>
            <a:endParaRPr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773033"/>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990"/>
            </a:pPr>
            <a:r>
              <a:rPr lang="en" sz="2533">
                <a:latin typeface="Open Sans"/>
                <a:ea typeface="Open Sans"/>
                <a:cs typeface="Open Sans"/>
                <a:sym typeface="Open Sans"/>
              </a:rPr>
              <a:t>Product Sub-categories</a:t>
            </a:r>
            <a:endParaRPr sz="1600"/>
          </a:p>
        </p:txBody>
      </p:sp>
      <p:sp>
        <p:nvSpPr>
          <p:cNvPr id="126" name="Google Shape;126;p24"/>
          <p:cNvSpPr txBox="1">
            <a:spLocks noGrp="1"/>
          </p:cNvSpPr>
          <p:nvPr>
            <p:ph type="body" idx="1"/>
          </p:nvPr>
        </p:nvSpPr>
        <p:spPr>
          <a:xfrm>
            <a:off x="5633667" y="1536633"/>
            <a:ext cx="6217200" cy="4555200"/>
          </a:xfrm>
          <a:prstGeom prst="rect">
            <a:avLst/>
          </a:prstGeom>
        </p:spPr>
        <p:txBody>
          <a:bodyPr spcFirstLastPara="1" vert="horz" wrap="square" lIns="121900" tIns="121900" rIns="121900" bIns="121900" rtlCol="0" anchor="t" anchorCtr="0">
            <a:normAutofit/>
          </a:bodyPr>
          <a:lstStyle/>
          <a:p>
            <a:pPr marL="0" indent="0">
              <a:lnSpc>
                <a:spcPct val="100000"/>
              </a:lnSpc>
              <a:buClr>
                <a:schemeClr val="dk1"/>
              </a:buClr>
              <a:buSzPts val="1600"/>
              <a:buNone/>
            </a:pPr>
            <a:r>
              <a:rPr lang="en" sz="2000" dirty="0">
                <a:solidFill>
                  <a:schemeClr val="dk1"/>
                </a:solidFill>
                <a:latin typeface="Lustria"/>
                <a:ea typeface="Lustria"/>
                <a:cs typeface="Lustria"/>
                <a:sym typeface="Lustria"/>
              </a:rPr>
              <a:t>Previously</a:t>
            </a:r>
            <a:r>
              <a:rPr lang="en" sz="2133" dirty="0">
                <a:solidFill>
                  <a:schemeClr val="dk1"/>
                </a:solidFill>
                <a:latin typeface="Lustria"/>
                <a:ea typeface="Lustria"/>
                <a:cs typeface="Lustria"/>
                <a:sym typeface="Lustria"/>
              </a:rPr>
              <a:t>, we noted that unprofitable customers have higher ordering frequency for Machines, Tables, Supplies &amp; Storage</a:t>
            </a:r>
            <a:endParaRPr sz="1867" dirty="0">
              <a:solidFill>
                <a:schemeClr val="dk1"/>
              </a:solidFill>
            </a:endParaRPr>
          </a:p>
          <a:p>
            <a:pPr marL="0" indent="0">
              <a:lnSpc>
                <a:spcPct val="100000"/>
              </a:lnSpc>
              <a:buClr>
                <a:schemeClr val="dk1"/>
              </a:buClr>
              <a:buNone/>
            </a:pPr>
            <a:endParaRPr dirty="0">
              <a:solidFill>
                <a:schemeClr val="dk1"/>
              </a:solidFill>
              <a:latin typeface="Lustria"/>
              <a:ea typeface="Lustria"/>
              <a:cs typeface="Lustria"/>
              <a:sym typeface="Lustria"/>
            </a:endParaRPr>
          </a:p>
          <a:p>
            <a:pPr marL="380990" indent="-380990">
              <a:lnSpc>
                <a:spcPct val="100000"/>
              </a:lnSpc>
              <a:buClr>
                <a:schemeClr val="dk1"/>
              </a:buClr>
              <a:buChar char="•"/>
            </a:pPr>
            <a:r>
              <a:rPr lang="en" sz="2000" dirty="0">
                <a:solidFill>
                  <a:schemeClr val="dk1"/>
                </a:solidFill>
                <a:latin typeface="Lustria"/>
                <a:ea typeface="Lustria"/>
                <a:cs typeface="Lustria"/>
                <a:sym typeface="Lustria"/>
              </a:rPr>
              <a:t>The Tables sub-category performs especially poorly</a:t>
            </a:r>
            <a:br>
              <a:rPr lang="en" sz="2000" dirty="0">
                <a:solidFill>
                  <a:schemeClr val="dk1"/>
                </a:solidFill>
                <a:latin typeface="Lustria"/>
                <a:ea typeface="Lustria"/>
                <a:cs typeface="Lustria"/>
                <a:sym typeface="Lustria"/>
              </a:rPr>
            </a:br>
            <a:endParaRPr sz="2000" dirty="0">
              <a:solidFill>
                <a:schemeClr val="dk1"/>
              </a:solidFill>
              <a:latin typeface="Lustria"/>
              <a:ea typeface="Lustria"/>
              <a:cs typeface="Lustria"/>
              <a:sym typeface="Lustria"/>
            </a:endParaRPr>
          </a:p>
          <a:p>
            <a:pPr marL="380990" indent="-380990">
              <a:lnSpc>
                <a:spcPct val="100000"/>
              </a:lnSpc>
              <a:buClr>
                <a:schemeClr val="dk1"/>
              </a:buClr>
              <a:buChar char="•"/>
            </a:pPr>
            <a:r>
              <a:rPr lang="en" sz="2000" dirty="0">
                <a:solidFill>
                  <a:schemeClr val="dk1"/>
                </a:solidFill>
                <a:latin typeface="Lustria"/>
                <a:ea typeface="Lustria"/>
                <a:cs typeface="Lustria"/>
                <a:sym typeface="Lustria"/>
              </a:rPr>
              <a:t>Supplies and Bookcases are also generating a net loss</a:t>
            </a:r>
            <a:endParaRPr sz="2000" dirty="0"/>
          </a:p>
        </p:txBody>
      </p:sp>
      <p:pic>
        <p:nvPicPr>
          <p:cNvPr id="127" name="Google Shape;127;p24"/>
          <p:cNvPicPr preferRelativeResize="0"/>
          <p:nvPr/>
        </p:nvPicPr>
        <p:blipFill>
          <a:blip r:embed="rId3">
            <a:alphaModFix/>
          </a:blip>
          <a:stretch>
            <a:fillRect/>
          </a:stretch>
        </p:blipFill>
        <p:spPr>
          <a:xfrm>
            <a:off x="503367" y="1621534"/>
            <a:ext cx="5130300" cy="40262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141" name="Rectangle 13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p25"/>
          <p:cNvSpPr txBox="1">
            <a:spLocks noGrp="1"/>
          </p:cNvSpPr>
          <p:nvPr>
            <p:ph type="title"/>
          </p:nvPr>
        </p:nvSpPr>
        <p:spPr>
          <a:xfrm>
            <a:off x="838199" y="537883"/>
            <a:ext cx="4783697" cy="1942810"/>
          </a:xfrm>
          <a:prstGeom prst="rect">
            <a:avLst/>
          </a:prstGeom>
        </p:spPr>
        <p:txBody>
          <a:bodyPr spcFirstLastPara="1" vert="horz" lIns="91440" tIns="45720" rIns="91440" bIns="45720" rtlCol="0" anchor="b" anchorCtr="0">
            <a:normAutofit/>
          </a:bodyPr>
          <a:lstStyle/>
          <a:p>
            <a:pPr>
              <a:spcBef>
                <a:spcPct val="0"/>
              </a:spcBef>
              <a:buClr>
                <a:schemeClr val="dk1"/>
              </a:buClr>
              <a:buSzPts val="990"/>
            </a:pPr>
            <a:r>
              <a:rPr lang="en-US" sz="4000" kern="1200">
                <a:solidFill>
                  <a:schemeClr val="tx1"/>
                </a:solidFill>
                <a:latin typeface="+mj-lt"/>
                <a:ea typeface="+mj-ea"/>
                <a:cs typeface="+mj-cs"/>
                <a:sym typeface="Open Sans"/>
              </a:rPr>
              <a:t>Product Sub-categories: Best &amp; worst customers</a:t>
            </a:r>
            <a:endParaRPr lang="en-US" sz="4000" kern="1200">
              <a:solidFill>
                <a:schemeClr val="tx1"/>
              </a:solidFill>
              <a:latin typeface="+mj-lt"/>
              <a:ea typeface="+mj-ea"/>
              <a:cs typeface="+mj-cs"/>
            </a:endParaRPr>
          </a:p>
        </p:txBody>
      </p:sp>
      <p:sp>
        <p:nvSpPr>
          <p:cNvPr id="133" name="Google Shape;133;p25"/>
          <p:cNvSpPr txBox="1">
            <a:spLocks noGrp="1"/>
          </p:cNvSpPr>
          <p:nvPr>
            <p:ph type="body" idx="1"/>
          </p:nvPr>
        </p:nvSpPr>
        <p:spPr>
          <a:xfrm>
            <a:off x="838199" y="2686323"/>
            <a:ext cx="4783697" cy="3433583"/>
          </a:xfrm>
          <a:prstGeom prst="rect">
            <a:avLst/>
          </a:prstGeom>
        </p:spPr>
        <p:txBody>
          <a:bodyPr spcFirstLastPara="1" vert="horz" lIns="91440" tIns="45720" rIns="91440" bIns="45720" rtlCol="0" anchorCtr="0">
            <a:normAutofit/>
          </a:bodyPr>
          <a:lstStyle/>
          <a:p>
            <a:pPr marL="0" indent="-228600">
              <a:spcAft>
                <a:spcPts val="600"/>
              </a:spcAft>
              <a:buClr>
                <a:schemeClr val="dk1"/>
              </a:buClr>
              <a:buFont typeface="Arial" panose="020B0604020202020204" pitchFamily="34" charset="0"/>
              <a:buChar char="•"/>
            </a:pPr>
            <a:r>
              <a:rPr lang="en-US" sz="1300">
                <a:sym typeface="Lustria"/>
              </a:rPr>
              <a:t>Supplies</a:t>
            </a:r>
            <a:endParaRPr lang="en-US" sz="1300"/>
          </a:p>
          <a:p>
            <a:pPr marL="0" indent="-228600">
              <a:spcAft>
                <a:spcPts val="600"/>
              </a:spcAft>
              <a:buClr>
                <a:schemeClr val="dk1"/>
              </a:buClr>
              <a:buSzPts val="1200"/>
              <a:buFont typeface="Arial" panose="020B0604020202020204" pitchFamily="34" charset="0"/>
              <a:buChar char="•"/>
            </a:pPr>
            <a:r>
              <a:rPr lang="en-US" sz="1300">
                <a:sym typeface="Lustria"/>
              </a:rPr>
              <a:t>Smallest separation both in terms of profit and sales between the two different groups of customers. -14% and 1% gross profit margin, respectively.</a:t>
            </a:r>
            <a:endParaRPr lang="en-US" sz="1300"/>
          </a:p>
          <a:p>
            <a:pPr marL="0" indent="-228600">
              <a:spcAft>
                <a:spcPts val="600"/>
              </a:spcAft>
              <a:buClr>
                <a:schemeClr val="dk1"/>
              </a:buClr>
              <a:buSzPts val="1200"/>
              <a:buFont typeface="Arial" panose="020B0604020202020204" pitchFamily="34" charset="0"/>
              <a:buChar char="•"/>
            </a:pPr>
            <a:endParaRPr lang="en-US" sz="1300">
              <a:sym typeface="Lustria"/>
            </a:endParaRPr>
          </a:p>
          <a:p>
            <a:pPr marL="0" indent="-228600">
              <a:spcAft>
                <a:spcPts val="600"/>
              </a:spcAft>
              <a:buClr>
                <a:schemeClr val="dk1"/>
              </a:buClr>
              <a:buFont typeface="Arial" panose="020B0604020202020204" pitchFamily="34" charset="0"/>
              <a:buChar char="•"/>
            </a:pPr>
            <a:r>
              <a:rPr lang="en-US" sz="1300">
                <a:sym typeface="Lustria"/>
              </a:rPr>
              <a:t>Storage</a:t>
            </a:r>
          </a:p>
          <a:p>
            <a:pPr marL="0" indent="-228600">
              <a:spcAft>
                <a:spcPts val="600"/>
              </a:spcAft>
              <a:buClr>
                <a:schemeClr val="dk1"/>
              </a:buClr>
              <a:buSzPts val="1200"/>
              <a:buFont typeface="Arial" panose="020B0604020202020204" pitchFamily="34" charset="0"/>
              <a:buChar char="•"/>
            </a:pPr>
            <a:r>
              <a:rPr lang="en-US" sz="1300">
                <a:sym typeface="Lustria"/>
              </a:rPr>
              <a:t>Larger separation both in profits and sales 2% and 18% GPM</a:t>
            </a:r>
            <a:endParaRPr lang="en-US" sz="1300"/>
          </a:p>
          <a:p>
            <a:pPr marL="0" indent="-228600">
              <a:spcAft>
                <a:spcPts val="600"/>
              </a:spcAft>
              <a:buClr>
                <a:schemeClr val="dk1"/>
              </a:buClr>
              <a:buSzPts val="1200"/>
              <a:buFont typeface="Arial" panose="020B0604020202020204" pitchFamily="34" charset="0"/>
              <a:buChar char="•"/>
            </a:pPr>
            <a:endParaRPr lang="en-US" sz="1300">
              <a:sym typeface="Lustria"/>
            </a:endParaRPr>
          </a:p>
          <a:p>
            <a:pPr marL="0" indent="-228600">
              <a:spcAft>
                <a:spcPts val="600"/>
              </a:spcAft>
              <a:buClr>
                <a:schemeClr val="dk1"/>
              </a:buClr>
              <a:buFont typeface="Arial" panose="020B0604020202020204" pitchFamily="34" charset="0"/>
              <a:buChar char="•"/>
            </a:pPr>
            <a:r>
              <a:rPr lang="en-US" sz="1300">
                <a:sym typeface="Lustria"/>
              </a:rPr>
              <a:t>Tables</a:t>
            </a:r>
            <a:endParaRPr lang="en-US" sz="1300"/>
          </a:p>
          <a:p>
            <a:pPr marL="0" indent="-228600">
              <a:spcAft>
                <a:spcPts val="600"/>
              </a:spcAft>
              <a:buClr>
                <a:schemeClr val="dk1"/>
              </a:buClr>
              <a:buSzPts val="1200"/>
              <a:buFont typeface="Arial" panose="020B0604020202020204" pitchFamily="34" charset="0"/>
              <a:buChar char="•"/>
            </a:pPr>
            <a:r>
              <a:rPr lang="en-US" sz="1300">
                <a:sym typeface="Lustria"/>
              </a:rPr>
              <a:t>Even larger separation, especially in terms of profit. -24% and 7% GPM</a:t>
            </a:r>
            <a:endParaRPr lang="en-US" sz="1300"/>
          </a:p>
          <a:p>
            <a:pPr marL="0" indent="-228600">
              <a:spcAft>
                <a:spcPts val="600"/>
              </a:spcAft>
              <a:buClr>
                <a:schemeClr val="dk1"/>
              </a:buClr>
              <a:buSzPts val="1200"/>
              <a:buFont typeface="Arial" panose="020B0604020202020204" pitchFamily="34" charset="0"/>
              <a:buChar char="•"/>
            </a:pPr>
            <a:endParaRPr lang="en-US" sz="1300">
              <a:sym typeface="Lustria"/>
            </a:endParaRPr>
          </a:p>
          <a:p>
            <a:pPr marL="0" indent="-228600">
              <a:spcAft>
                <a:spcPts val="600"/>
              </a:spcAft>
              <a:buClr>
                <a:schemeClr val="dk1"/>
              </a:buClr>
              <a:buFont typeface="Arial" panose="020B0604020202020204" pitchFamily="34" charset="0"/>
              <a:buChar char="•"/>
            </a:pPr>
            <a:r>
              <a:rPr lang="en-US" sz="1300">
                <a:sym typeface="Lustria"/>
              </a:rPr>
              <a:t>Machines</a:t>
            </a:r>
            <a:endParaRPr lang="en-US" sz="1300"/>
          </a:p>
          <a:p>
            <a:pPr marL="0" indent="-228600">
              <a:spcAft>
                <a:spcPts val="600"/>
              </a:spcAft>
              <a:buClr>
                <a:schemeClr val="dk1"/>
              </a:buClr>
              <a:buSzPts val="1200"/>
              <a:buFont typeface="Arial" panose="020B0604020202020204" pitchFamily="34" charset="0"/>
              <a:buChar char="•"/>
            </a:pPr>
            <a:r>
              <a:rPr lang="en-US" sz="1300">
                <a:sym typeface="Lustria"/>
              </a:rPr>
              <a:t>Very large separation in terms of profit. -29% and 45% GPM</a:t>
            </a:r>
            <a:endParaRPr lang="en-US" sz="1300"/>
          </a:p>
        </p:txBody>
      </p:sp>
      <p:pic>
        <p:nvPicPr>
          <p:cNvPr id="134" name="Google Shape;134;p25"/>
          <p:cNvPicPr preferRelativeResize="0"/>
          <p:nvPr/>
        </p:nvPicPr>
        <p:blipFill>
          <a:blip r:embed="rId3"/>
          <a:stretch>
            <a:fillRect/>
          </a:stretch>
        </p:blipFill>
        <p:spPr>
          <a:xfrm>
            <a:off x="6242931" y="537882"/>
            <a:ext cx="4856360" cy="5582023"/>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p:nvSpPr>
          <p:cNvPr id="159" name="Rectangle 15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Google Shape;139;p26"/>
          <p:cNvSpPr txBox="1">
            <a:spLocks noGrp="1"/>
          </p:cNvSpPr>
          <p:nvPr>
            <p:ph type="title"/>
          </p:nvPr>
        </p:nvSpPr>
        <p:spPr>
          <a:xfrm>
            <a:off x="6431654" y="356565"/>
            <a:ext cx="5452533" cy="1135737"/>
          </a:xfrm>
          <a:prstGeom prst="rect">
            <a:avLst/>
          </a:prstGeom>
        </p:spPr>
        <p:txBody>
          <a:bodyPr spcFirstLastPara="1" vert="horz" lIns="91440" tIns="45720" rIns="91440" bIns="45720" rtlCol="0" anchor="ctr" anchorCtr="0">
            <a:normAutofit/>
          </a:bodyPr>
          <a:lstStyle/>
          <a:p>
            <a:pPr>
              <a:spcBef>
                <a:spcPct val="0"/>
              </a:spcBef>
            </a:pPr>
            <a:r>
              <a:rPr lang="en-US" sz="3600" kern="1200" dirty="0">
                <a:solidFill>
                  <a:schemeClr val="tx1"/>
                </a:solidFill>
                <a:latin typeface="+mj-lt"/>
                <a:ea typeface="+mj-ea"/>
                <a:cs typeface="+mj-cs"/>
              </a:rPr>
              <a:t>Products sold with discount</a:t>
            </a:r>
          </a:p>
        </p:txBody>
      </p:sp>
      <p:pic>
        <p:nvPicPr>
          <p:cNvPr id="141" name="Google Shape;141;p26" descr="Chart, bar chart&#10;&#10;Description automatically generated"/>
          <p:cNvPicPr preferRelativeResize="0"/>
          <p:nvPr/>
        </p:nvPicPr>
        <p:blipFill rotWithShape="1">
          <a:blip r:embed="rId3"/>
          <a:stretch/>
        </p:blipFill>
        <p:spPr>
          <a:xfrm>
            <a:off x="643467" y="729652"/>
            <a:ext cx="5290720" cy="5398694"/>
          </a:xfrm>
          <a:prstGeom prst="rect">
            <a:avLst/>
          </a:prstGeom>
          <a:noFill/>
        </p:spPr>
      </p:pic>
      <p:grpSp>
        <p:nvGrpSpPr>
          <p:cNvPr id="161" name="Group 160">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162" name="Isosceles Triangle 161">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0" name="Google Shape;140;p26"/>
          <p:cNvSpPr txBox="1">
            <a:spLocks noGrp="1"/>
          </p:cNvSpPr>
          <p:nvPr>
            <p:ph type="body" idx="1"/>
          </p:nvPr>
        </p:nvSpPr>
        <p:spPr>
          <a:xfrm>
            <a:off x="6412120" y="1782981"/>
            <a:ext cx="5136412" cy="4393982"/>
          </a:xfrm>
          <a:prstGeom prst="rect">
            <a:avLst/>
          </a:prstGeom>
        </p:spPr>
        <p:txBody>
          <a:bodyPr spcFirstLastPara="1" vert="horz" lIns="91440" tIns="45720" rIns="91440" bIns="45720" rtlCol="0" anchorCtr="0">
            <a:normAutofit/>
          </a:bodyPr>
          <a:lstStyle/>
          <a:p>
            <a:pPr marL="990575" lvl="1" indent="-228600">
              <a:spcAft>
                <a:spcPts val="600"/>
              </a:spcAft>
              <a:buClr>
                <a:schemeClr val="dk1"/>
              </a:buClr>
              <a:buSzPts val="1200"/>
              <a:buFont typeface="Arial" panose="020B0604020202020204" pitchFamily="34" charset="0"/>
              <a:buChar char="•"/>
            </a:pPr>
            <a:r>
              <a:rPr lang="en-US" sz="1800" b="0" i="0" u="none" strike="noStrike" dirty="0">
                <a:solidFill>
                  <a:srgbClr val="000000"/>
                </a:solidFill>
                <a:effectLst/>
                <a:latin typeface="Lustria"/>
              </a:rPr>
              <a:t>Products sold with 60% above discount rate incurred most of the losses to the store.</a:t>
            </a:r>
            <a:endParaRPr lang="en-US" sz="2000" dirty="0">
              <a:sym typeface="Lustria"/>
            </a:endParaRPr>
          </a:p>
          <a:p>
            <a:pPr marL="990575" lvl="1" indent="-228600">
              <a:spcAft>
                <a:spcPts val="600"/>
              </a:spcAft>
              <a:buClr>
                <a:schemeClr val="dk1"/>
              </a:buClr>
              <a:buSzPts val="1200"/>
              <a:buFont typeface="Arial" panose="020B0604020202020204" pitchFamily="34" charset="0"/>
              <a:buChar char="•"/>
            </a:pPr>
            <a:r>
              <a:rPr lang="en-US" sz="2000" dirty="0">
                <a:sym typeface="Lustria"/>
              </a:rPr>
              <a:t>Bookcases and Machines are mostly sold with a discount. They are also the ones where the store is incurring most loss. </a:t>
            </a:r>
            <a:endParaRPr lang="en-US" sz="2000" dirty="0"/>
          </a:p>
          <a:p>
            <a:pPr marL="990575" lvl="1" indent="-228600">
              <a:spcAft>
                <a:spcPts val="600"/>
              </a:spcAft>
              <a:buClr>
                <a:schemeClr val="dk1"/>
              </a:buClr>
              <a:buSzPts val="1200"/>
              <a:buFont typeface="Arial" panose="020B0604020202020204" pitchFamily="34" charset="0"/>
              <a:buChar char="•"/>
            </a:pPr>
            <a:r>
              <a:rPr lang="en-US" sz="1800" b="0" i="0" u="none" strike="noStrike" dirty="0">
                <a:solidFill>
                  <a:srgbClr val="000000"/>
                </a:solidFill>
                <a:effectLst/>
                <a:latin typeface="Lustria"/>
              </a:rPr>
              <a:t>These discounts were very prominent in the state Texas.</a:t>
            </a:r>
            <a:r>
              <a:rPr lang="en-US" sz="2000" dirty="0">
                <a:sym typeface="Lustria"/>
              </a:rPr>
              <a:t>. </a:t>
            </a:r>
            <a:endParaRPr lang="en-US" sz="2000" dirty="0"/>
          </a:p>
        </p:txBody>
      </p:sp>
      <p:grpSp>
        <p:nvGrpSpPr>
          <p:cNvPr id="165" name="Group 164">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66" name="Isosceles Triangle 16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A59EA-E930-5D41-A7C0-43A3A08C41D1}"/>
              </a:ext>
            </a:extLst>
          </p:cNvPr>
          <p:cNvPicPr>
            <a:picLocks noChangeAspect="1"/>
          </p:cNvPicPr>
          <p:nvPr/>
        </p:nvPicPr>
        <p:blipFill rotWithShape="1">
          <a:blip r:embed="rId2"/>
          <a:srcRect r="-1" b="806"/>
          <a:stretch/>
        </p:blipFill>
        <p:spPr>
          <a:xfrm>
            <a:off x="321733" y="321733"/>
            <a:ext cx="11548534" cy="6214534"/>
          </a:xfrm>
          <a:prstGeom prst="rect">
            <a:avLst/>
          </a:prstGeom>
        </p:spPr>
      </p:pic>
    </p:spTree>
    <p:extLst>
      <p:ext uri="{BB962C8B-B14F-4D97-AF65-F5344CB8AC3E}">
        <p14:creationId xmlns:p14="http://schemas.microsoft.com/office/powerpoint/2010/main" val="423226033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471E3A2-7F6F-D542-8E65-188DC1E3D22E}"/>
              </a:ext>
            </a:extLst>
          </p:cNvPr>
          <p:cNvPicPr>
            <a:picLocks noChangeAspect="1"/>
          </p:cNvPicPr>
          <p:nvPr/>
        </p:nvPicPr>
        <p:blipFill>
          <a:blip r:embed="rId3"/>
          <a:stretch>
            <a:fillRect/>
          </a:stretch>
        </p:blipFill>
        <p:spPr>
          <a:xfrm>
            <a:off x="618027" y="457200"/>
            <a:ext cx="10955945" cy="5943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648929" y="629266"/>
            <a:ext cx="3505495" cy="1622321"/>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Algorithms</a:t>
            </a:r>
          </a:p>
        </p:txBody>
      </p:sp>
      <p:sp>
        <p:nvSpPr>
          <p:cNvPr id="166" name="Rectangle 16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156">
            <a:extLst>
              <a:ext uri="{FF2B5EF4-FFF2-40B4-BE49-F238E27FC236}">
                <a16:creationId xmlns:a16="http://schemas.microsoft.com/office/drawing/2014/main" id="{0DC384CB-8D83-7DE1-E95E-1DADF2DA1B3D}"/>
              </a:ext>
            </a:extLst>
          </p:cNvPr>
          <p:cNvPicPr>
            <a:picLocks noChangeAspect="1"/>
          </p:cNvPicPr>
          <p:nvPr/>
        </p:nvPicPr>
        <p:blipFill rotWithShape="1">
          <a:blip r:embed="rId3"/>
          <a:srcRect l="2797" r="929" b="3"/>
          <a:stretch/>
        </p:blipFill>
        <p:spPr>
          <a:xfrm>
            <a:off x="5405862" y="1340738"/>
            <a:ext cx="6019331" cy="4173277"/>
          </a:xfrm>
          <a:prstGeom prst="rect">
            <a:avLst/>
          </a:prstGeom>
          <a:effectLst/>
        </p:spPr>
      </p:pic>
      <p:graphicFrame>
        <p:nvGraphicFramePr>
          <p:cNvPr id="156" name="Google Shape;154;p28">
            <a:extLst>
              <a:ext uri="{FF2B5EF4-FFF2-40B4-BE49-F238E27FC236}">
                <a16:creationId xmlns:a16="http://schemas.microsoft.com/office/drawing/2014/main" id="{7EC3E284-77B3-FAAA-A578-5D1E9535E06C}"/>
              </a:ext>
            </a:extLst>
          </p:cNvPr>
          <p:cNvGraphicFramePr/>
          <p:nvPr>
            <p:extLst>
              <p:ext uri="{D42A27DB-BD31-4B8C-83A1-F6EECF244321}">
                <p14:modId xmlns:p14="http://schemas.microsoft.com/office/powerpoint/2010/main" val="431709488"/>
              </p:ext>
            </p:extLst>
          </p:nvPr>
        </p:nvGraphicFramePr>
        <p:xfrm>
          <a:off x="648931" y="2438400"/>
          <a:ext cx="3505494"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E63076-3880-48E0-984D-9447AFA97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E1DDA8-8B25-8202-6390-C3263024EF11}"/>
              </a:ext>
            </a:extLst>
          </p:cNvPr>
          <p:cNvSpPr>
            <a:spLocks noGrp="1"/>
          </p:cNvSpPr>
          <p:nvPr>
            <p:ph type="title"/>
          </p:nvPr>
        </p:nvSpPr>
        <p:spPr>
          <a:xfrm>
            <a:off x="4990979" y="728905"/>
            <a:ext cx="6594889" cy="5400185"/>
          </a:xfrm>
        </p:spPr>
        <p:txBody>
          <a:bodyPr vert="horz" lIns="91440" tIns="45720" rIns="91440" bIns="45720" rtlCol="0" anchor="ctr">
            <a:normAutofit/>
          </a:bodyPr>
          <a:lstStyle/>
          <a:p>
            <a:r>
              <a:rPr lang="en-US" sz="5200" kern="1200">
                <a:solidFill>
                  <a:schemeClr val="tx1"/>
                </a:solidFill>
                <a:latin typeface="+mj-lt"/>
                <a:ea typeface="+mj-ea"/>
                <a:cs typeface="+mj-cs"/>
              </a:rPr>
              <a:t>THANK YOU</a:t>
            </a:r>
          </a:p>
        </p:txBody>
      </p:sp>
      <p:pic>
        <p:nvPicPr>
          <p:cNvPr id="7" name="Graphic 6" descr="Smiling Face with No Fill">
            <a:extLst>
              <a:ext uri="{FF2B5EF4-FFF2-40B4-BE49-F238E27FC236}">
                <a16:creationId xmlns:a16="http://schemas.microsoft.com/office/drawing/2014/main" id="{C03003A7-2B5D-E480-C622-9C4281006D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371398"/>
            <a:ext cx="4115198" cy="4115198"/>
          </a:xfrm>
          <a:prstGeom prst="rect">
            <a:avLst/>
          </a:prstGeom>
        </p:spPr>
      </p:pic>
    </p:spTree>
    <p:extLst>
      <p:ext uri="{BB962C8B-B14F-4D97-AF65-F5344CB8AC3E}">
        <p14:creationId xmlns:p14="http://schemas.microsoft.com/office/powerpoint/2010/main" val="183734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question marks with one yellow question mark">
            <a:extLst>
              <a:ext uri="{FF2B5EF4-FFF2-40B4-BE49-F238E27FC236}">
                <a16:creationId xmlns:a16="http://schemas.microsoft.com/office/drawing/2014/main" id="{0D146252-713A-4F08-E51F-2DF77DDF5F18}"/>
              </a:ext>
            </a:extLst>
          </p:cNvPr>
          <p:cNvPicPr>
            <a:picLocks noChangeAspect="1"/>
          </p:cNvPicPr>
          <p:nvPr/>
        </p:nvPicPr>
        <p:blipFill rotWithShape="1">
          <a:blip r:embed="rId2"/>
          <a:srcRect l="28990" r="6122"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7B2B8-7370-A55E-3283-69A7C9734EA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ANY QUESTIONS?</a:t>
            </a:r>
          </a:p>
        </p:txBody>
      </p:sp>
      <p:sp>
        <p:nvSpPr>
          <p:cNvPr id="3" name="Subtitle 2">
            <a:extLst>
              <a:ext uri="{FF2B5EF4-FFF2-40B4-BE49-F238E27FC236}">
                <a16:creationId xmlns:a16="http://schemas.microsoft.com/office/drawing/2014/main" id="{EDBDC7AF-8588-6797-2A19-D503FFDE026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21907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
        <p:cNvGrpSpPr/>
        <p:nvPr/>
      </p:nvGrpSpPr>
      <p:grpSpPr>
        <a:xfrm>
          <a:off x="0" y="0"/>
          <a:ext cx="0" cy="0"/>
          <a:chOff x="0" y="0"/>
          <a:chExt cx="0" cy="0"/>
        </a:xfrm>
      </p:grpSpPr>
      <p:sp>
        <p:nvSpPr>
          <p:cNvPr id="97" name="Rectangle 84">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75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oogle Shape;64;p15"/>
          <p:cNvSpPr txBox="1">
            <a:spLocks noGrp="1"/>
          </p:cNvSpPr>
          <p:nvPr>
            <p:ph type="ctrTitle"/>
          </p:nvPr>
        </p:nvSpPr>
        <p:spPr>
          <a:xfrm>
            <a:off x="634276" y="803705"/>
            <a:ext cx="4208656" cy="3034857"/>
          </a:xfrm>
          <a:prstGeom prst="rect">
            <a:avLst/>
          </a:prstGeom>
        </p:spPr>
        <p:txBody>
          <a:bodyPr spcFirstLastPara="1" vert="horz" lIns="121900" tIns="121900" rIns="121900" bIns="121900" rtlCol="0" anchor="b" anchorCtr="0">
            <a:normAutofit/>
          </a:bodyPr>
          <a:lstStyle/>
          <a:p>
            <a:pPr algn="r">
              <a:spcBef>
                <a:spcPts val="0"/>
              </a:spcBef>
            </a:pPr>
            <a:r>
              <a:rPr lang="en-US" sz="5400">
                <a:solidFill>
                  <a:srgbClr val="FFFFFF"/>
                </a:solidFill>
              </a:rPr>
              <a:t>SCENARIO</a:t>
            </a:r>
          </a:p>
        </p:txBody>
      </p:sp>
      <p:sp>
        <p:nvSpPr>
          <p:cNvPr id="65" name="Google Shape;65;p15"/>
          <p:cNvSpPr txBox="1">
            <a:spLocks noGrp="1"/>
          </p:cNvSpPr>
          <p:nvPr>
            <p:ph type="subTitle" idx="1"/>
          </p:nvPr>
        </p:nvSpPr>
        <p:spPr>
          <a:xfrm>
            <a:off x="638921" y="4013165"/>
            <a:ext cx="4204012" cy="2205732"/>
          </a:xfrm>
          <a:prstGeom prst="rect">
            <a:avLst/>
          </a:prstGeom>
        </p:spPr>
        <p:txBody>
          <a:bodyPr spcFirstLastPara="1" vert="horz" lIns="121900" tIns="121900" rIns="121900" bIns="121900" rtlCol="0" anchor="t" anchorCtr="0">
            <a:normAutofit/>
          </a:bodyPr>
          <a:lstStyle/>
          <a:p>
            <a:pPr algn="r">
              <a:spcBef>
                <a:spcPts val="0"/>
              </a:spcBef>
              <a:spcAft>
                <a:spcPts val="600"/>
              </a:spcAft>
              <a:buSzPts val="852"/>
            </a:pPr>
            <a:r>
              <a:rPr lang="en-US" sz="1800" dirty="0">
                <a:solidFill>
                  <a:srgbClr val="FFFFFF"/>
                </a:solidFill>
              </a:rPr>
              <a:t>Store Manager have some information about the customers such as Customer Name, Basic Segment, Region, and Products sold and is  looking for ways to understand customers' behavior and future trends to create a targeted marketing strategy.</a:t>
            </a:r>
          </a:p>
        </p:txBody>
      </p:sp>
      <p:cxnSp>
        <p:nvCxnSpPr>
          <p:cNvPr id="98" name="Straight Connector 86">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7" name="Video 66">
            <a:extLst>
              <a:ext uri="{FF2B5EF4-FFF2-40B4-BE49-F238E27FC236}">
                <a16:creationId xmlns:a16="http://schemas.microsoft.com/office/drawing/2014/main" id="{FFFB7BBB-B7F1-AE3A-87C9-F3E0A5B315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6096000" y="1898373"/>
            <a:ext cx="5459470" cy="30622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7"/>
                                        </p:tgtEl>
                                      </p:cBhvr>
                                    </p:cmd>
                                  </p:childTnLst>
                                </p:cTn>
                              </p:par>
                            </p:childTnLst>
                          </p:cTn>
                        </p:par>
                      </p:childTnLst>
                    </p:cTn>
                  </p:par>
                </p:childTnLst>
              </p:cTn>
              <p:nextCondLst>
                <p:cond evt="onClick" delay="0">
                  <p:tgtEl>
                    <p:spTgt spid="67"/>
                  </p:tgtEl>
                </p:cond>
              </p:nextCondLst>
            </p:seq>
            <p:video>
              <p:cMediaNode mute="1">
                <p:cTn id="12" repeatCount="indefinite" fill="hold" display="0">
                  <p:stCondLst>
                    <p:cond delay="indefinite"/>
                  </p:stCondLst>
                </p:cTn>
                <p:tgtEl>
                  <p:spTgt spid="6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0128A2CA-EC02-989D-E0F8-F7B2BDC8F511}"/>
              </a:ext>
            </a:extLst>
          </p:cNvPr>
          <p:cNvPicPr>
            <a:picLocks noChangeAspect="1"/>
          </p:cNvPicPr>
          <p:nvPr/>
        </p:nvPicPr>
        <p:blipFill rotWithShape="1">
          <a:blip r:embed="rId3"/>
          <a:srcRect r="20689"/>
          <a:stretch/>
        </p:blipFill>
        <p:spPr>
          <a:xfrm>
            <a:off x="2522356" y="10"/>
            <a:ext cx="9669642" cy="6857990"/>
          </a:xfrm>
          <a:prstGeom prst="rect">
            <a:avLst/>
          </a:prstGeom>
        </p:spPr>
      </p:pic>
      <p:sp>
        <p:nvSpPr>
          <p:cNvPr id="79" name="Rectangle 7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Google Shape;70;p16"/>
          <p:cNvSpPr txBox="1">
            <a:spLocks noGrp="1"/>
          </p:cNvSpPr>
          <p:nvPr>
            <p:ph type="ctrTitle"/>
          </p:nvPr>
        </p:nvSpPr>
        <p:spPr>
          <a:xfrm>
            <a:off x="838200" y="365125"/>
            <a:ext cx="3822189" cy="1899912"/>
          </a:xfrm>
          <a:prstGeom prst="rect">
            <a:avLst/>
          </a:prstGeom>
        </p:spPr>
        <p:txBody>
          <a:bodyPr spcFirstLastPara="1" vert="horz" lIns="91440" tIns="45720" rIns="91440" bIns="45720" rtlCol="0" anchor="ctr" anchorCtr="0">
            <a:normAutofit/>
          </a:bodyPr>
          <a:lstStyle/>
          <a:p>
            <a:pPr algn="l"/>
            <a:r>
              <a:rPr lang="en-US" sz="4000"/>
              <a:t>SUB PROBLEMS</a:t>
            </a:r>
          </a:p>
        </p:txBody>
      </p:sp>
      <p:sp>
        <p:nvSpPr>
          <p:cNvPr id="71" name="Google Shape;71;p16"/>
          <p:cNvSpPr txBox="1">
            <a:spLocks noGrp="1"/>
          </p:cNvSpPr>
          <p:nvPr>
            <p:ph type="subTitle" idx="1"/>
          </p:nvPr>
        </p:nvSpPr>
        <p:spPr>
          <a:xfrm>
            <a:off x="838200" y="2434201"/>
            <a:ext cx="3822189" cy="3742762"/>
          </a:xfrm>
          <a:prstGeom prst="rect">
            <a:avLst/>
          </a:prstGeom>
        </p:spPr>
        <p:txBody>
          <a:bodyPr spcFirstLastPara="1" vert="horz" lIns="91440" tIns="45720" rIns="91440" bIns="45720" rtlCol="0" anchorCtr="0">
            <a:normAutofit/>
          </a:bodyPr>
          <a:lstStyle/>
          <a:p>
            <a:pPr marL="342900" indent="-342900" algn="l">
              <a:spcBef>
                <a:spcPts val="0"/>
              </a:spcBef>
              <a:spcAft>
                <a:spcPts val="600"/>
              </a:spcAft>
              <a:buClr>
                <a:schemeClr val="dk1"/>
              </a:buClr>
              <a:buSzPts val="1100"/>
              <a:buFont typeface="Wingdings" pitchFamily="2" charset="2"/>
              <a:buChar char="Ø"/>
            </a:pPr>
            <a:r>
              <a:rPr lang="en-US" sz="2000" dirty="0"/>
              <a:t>Explore and review past transactional data to understand where profitability and customer experience  is lacking.</a:t>
            </a:r>
          </a:p>
          <a:p>
            <a:pPr marL="342900" indent="-342900" algn="l">
              <a:spcBef>
                <a:spcPts val="0"/>
              </a:spcBef>
              <a:spcAft>
                <a:spcPts val="600"/>
              </a:spcAft>
              <a:buClr>
                <a:schemeClr val="dk1"/>
              </a:buClr>
              <a:buSzPts val="1100"/>
              <a:buFont typeface="Wingdings" pitchFamily="2" charset="2"/>
              <a:buChar char="Ø"/>
            </a:pPr>
            <a:r>
              <a:rPr lang="en-US" sz="2000" dirty="0"/>
              <a:t>Understand buying patterns of customer group with products that sold together.</a:t>
            </a:r>
          </a:p>
          <a:p>
            <a:pPr indent="-228600" algn="l">
              <a:spcBef>
                <a:spcPts val="0"/>
              </a:spcBef>
              <a:spcAft>
                <a:spcPts val="600"/>
              </a:spcAft>
              <a:buClr>
                <a:schemeClr val="dk1"/>
              </a:buClr>
              <a:buSzPts val="1100"/>
              <a:buFont typeface="Arial" panose="020B0604020202020204" pitchFamily="34" charset="0"/>
              <a:buChar char="•"/>
            </a:pPr>
            <a:endParaRPr lang="en-US" sz="2000" dirty="0"/>
          </a:p>
          <a:p>
            <a:pPr indent="-228600" algn="l">
              <a:spcBef>
                <a:spcPts val="0"/>
              </a:spcBef>
              <a:spcAft>
                <a:spcPts val="600"/>
              </a:spcAft>
              <a:buSzPts val="852"/>
              <a:buFont typeface="Arial" panose="020B0604020202020204" pitchFamily="34" charset="0"/>
              <a:buChar char="•"/>
            </a:pP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p:nvSpPr>
          <p:cNvPr id="83" name="Rectangle 8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Google Shape;76;p17"/>
          <p:cNvSpPr txBox="1">
            <a:spLocks noGrp="1"/>
          </p:cNvSpPr>
          <p:nvPr>
            <p:ph type="title"/>
          </p:nvPr>
        </p:nvSpPr>
        <p:spPr>
          <a:xfrm>
            <a:off x="643467" y="321734"/>
            <a:ext cx="10905066" cy="1135737"/>
          </a:xfrm>
          <a:prstGeom prst="rect">
            <a:avLst/>
          </a:prstGeom>
        </p:spPr>
        <p:txBody>
          <a:bodyPr spcFirstLastPara="1" vert="horz" lIns="91440" tIns="45720" rIns="91440" bIns="45720" rtlCol="0" anchor="ctr" anchorCtr="0">
            <a:normAutofit/>
          </a:bodyPr>
          <a:lstStyle/>
          <a:p>
            <a:pPr>
              <a:spcBef>
                <a:spcPct val="0"/>
              </a:spcBef>
              <a:buSzPts val="990"/>
            </a:pPr>
            <a:r>
              <a:rPr lang="en-US" sz="3600" kern="1200">
                <a:solidFill>
                  <a:schemeClr val="tx1"/>
                </a:solidFill>
                <a:latin typeface="+mj-lt"/>
                <a:ea typeface="+mj-ea"/>
                <a:cs typeface="+mj-cs"/>
              </a:rPr>
              <a:t>NESTED MODEL FOR VISUALIZATION DESIGN </a:t>
            </a:r>
          </a:p>
        </p:txBody>
      </p:sp>
      <p:sp>
        <p:nvSpPr>
          <p:cNvPr id="77" name="Google Shape;77;p17"/>
          <p:cNvSpPr txBox="1">
            <a:spLocks noGrp="1"/>
          </p:cNvSpPr>
          <p:nvPr>
            <p:ph type="body" idx="1"/>
          </p:nvPr>
        </p:nvSpPr>
        <p:spPr>
          <a:xfrm>
            <a:off x="643469" y="1782981"/>
            <a:ext cx="4008384" cy="4393982"/>
          </a:xfrm>
          <a:prstGeom prst="rect">
            <a:avLst/>
          </a:prstGeom>
        </p:spPr>
        <p:txBody>
          <a:bodyPr spcFirstLastPara="1" vert="horz" lIns="91440" tIns="45720" rIns="91440" bIns="45720" rtlCol="0" anchorCtr="0">
            <a:normAutofit/>
          </a:bodyPr>
          <a:lstStyle/>
          <a:p>
            <a:pPr marL="0" indent="-228600">
              <a:buFont typeface="Arial" panose="020B0604020202020204" pitchFamily="34" charset="0"/>
              <a:buChar char="•"/>
            </a:pPr>
            <a:endParaRPr lang="en-US" sz="2000"/>
          </a:p>
          <a:p>
            <a:pPr marL="0" indent="-228600">
              <a:buFont typeface="Arial" panose="020B0604020202020204" pitchFamily="34" charset="0"/>
              <a:buChar char="•"/>
            </a:pPr>
            <a:r>
              <a:rPr lang="en-US" sz="2000"/>
              <a:t>A Nested Model is a Four layered linkage model</a:t>
            </a:r>
          </a:p>
          <a:p>
            <a:pPr marL="0" indent="-228600">
              <a:buFont typeface="Arial" panose="020B0604020202020204" pitchFamily="34" charset="0"/>
              <a:buChar char="•"/>
            </a:pPr>
            <a:endParaRPr lang="en-US" sz="2000"/>
          </a:p>
          <a:p>
            <a:pPr marL="0" indent="-228600">
              <a:buFont typeface="Arial" panose="020B0604020202020204" pitchFamily="34" charset="0"/>
              <a:buChar char="•"/>
            </a:pPr>
            <a:r>
              <a:rPr lang="en-US" sz="2000"/>
              <a:t>Four Layers:</a:t>
            </a:r>
          </a:p>
          <a:p>
            <a:pPr indent="-228600">
              <a:buClr>
                <a:schemeClr val="dk1"/>
              </a:buClr>
              <a:buSzPct val="100000"/>
              <a:buFont typeface="Arial" panose="020B0604020202020204" pitchFamily="34" charset="0"/>
              <a:buChar char="•"/>
            </a:pPr>
            <a:r>
              <a:rPr lang="en-US" sz="2000">
                <a:highlight>
                  <a:schemeClr val="lt1"/>
                </a:highlight>
              </a:rPr>
              <a:t>Domain problem characterization                                   </a:t>
            </a:r>
          </a:p>
          <a:p>
            <a:pPr indent="-228600">
              <a:buClr>
                <a:schemeClr val="dk1"/>
              </a:buClr>
              <a:buSzPct val="100000"/>
              <a:buFont typeface="Arial" panose="020B0604020202020204" pitchFamily="34" charset="0"/>
              <a:buChar char="•"/>
            </a:pPr>
            <a:r>
              <a:rPr lang="en-US" sz="2000">
                <a:highlight>
                  <a:schemeClr val="lt1"/>
                </a:highlight>
              </a:rPr>
              <a:t>Data/operation abstraction design</a:t>
            </a:r>
          </a:p>
          <a:p>
            <a:pPr indent="-228600">
              <a:buClr>
                <a:schemeClr val="dk1"/>
              </a:buClr>
              <a:buSzPct val="100000"/>
              <a:buFont typeface="Arial" panose="020B0604020202020204" pitchFamily="34" charset="0"/>
              <a:buChar char="•"/>
            </a:pPr>
            <a:r>
              <a:rPr lang="en-US" sz="2000"/>
              <a:t>Encoding/interaction technique design</a:t>
            </a:r>
          </a:p>
          <a:p>
            <a:pPr indent="-228600">
              <a:buClr>
                <a:schemeClr val="dk1"/>
              </a:buClr>
              <a:buSzPct val="100000"/>
              <a:buFont typeface="Arial" panose="020B0604020202020204" pitchFamily="34" charset="0"/>
              <a:buChar char="•"/>
            </a:pPr>
            <a:r>
              <a:rPr lang="en-US" sz="2000">
                <a:highlight>
                  <a:schemeClr val="lt1"/>
                </a:highlight>
              </a:rPr>
              <a:t>Algorithm design</a:t>
            </a:r>
          </a:p>
          <a:p>
            <a:pPr marL="0" indent="-228600">
              <a:buFont typeface="Arial" panose="020B0604020202020204" pitchFamily="34" charset="0"/>
              <a:buChar char="•"/>
            </a:pPr>
            <a:endParaRPr lang="en-US" sz="2000">
              <a:highlight>
                <a:schemeClr val="lt1"/>
              </a:highlight>
            </a:endParaRPr>
          </a:p>
          <a:p>
            <a:pPr marL="0" indent="-228600">
              <a:buFont typeface="Arial" panose="020B0604020202020204" pitchFamily="34" charset="0"/>
              <a:buChar char="•"/>
            </a:pPr>
            <a:endParaRPr lang="en-US" sz="2000">
              <a:highlight>
                <a:schemeClr val="lt1"/>
              </a:highlight>
            </a:endParaRPr>
          </a:p>
          <a:p>
            <a:pPr marL="0" indent="-228600">
              <a:buFont typeface="Arial" panose="020B0604020202020204" pitchFamily="34" charset="0"/>
              <a:buChar char="•"/>
            </a:pPr>
            <a:endParaRPr lang="en-US" sz="2000">
              <a:highlight>
                <a:schemeClr val="lt1"/>
              </a:highlight>
            </a:endParaRPr>
          </a:p>
          <a:p>
            <a:pPr marL="0" indent="-228600">
              <a:buFont typeface="Arial" panose="020B0604020202020204" pitchFamily="34" charset="0"/>
              <a:buChar char="•"/>
            </a:pPr>
            <a:endParaRPr lang="en-US" sz="2000">
              <a:highlight>
                <a:schemeClr val="lt1"/>
              </a:highlight>
            </a:endParaRPr>
          </a:p>
          <a:p>
            <a:pPr marL="0" indent="-228600">
              <a:buFont typeface="Arial" panose="020B0604020202020204" pitchFamily="34" charset="0"/>
              <a:buChar char="•"/>
            </a:pPr>
            <a:endParaRPr lang="en-US" sz="2000">
              <a:highlight>
                <a:schemeClr val="lt1"/>
              </a:highlight>
            </a:endParaRPr>
          </a:p>
          <a:p>
            <a:pPr marL="0" indent="-228600">
              <a:buFont typeface="Arial" panose="020B0604020202020204" pitchFamily="34" charset="0"/>
              <a:buChar char="•"/>
            </a:pPr>
            <a:endParaRPr lang="en-US" sz="2000">
              <a:highlight>
                <a:schemeClr val="lt1"/>
              </a:highlight>
            </a:endParaRPr>
          </a:p>
          <a:p>
            <a:pPr marL="0" indent="-228600">
              <a:buFont typeface="Arial" panose="020B0604020202020204" pitchFamily="34" charset="0"/>
              <a:buChar char="•"/>
            </a:pPr>
            <a:endParaRPr lang="en-US" sz="2000">
              <a:highlight>
                <a:schemeClr val="lt1"/>
              </a:highlight>
            </a:endParaRPr>
          </a:p>
          <a:p>
            <a:pPr marL="0" indent="-228600">
              <a:buFont typeface="Arial" panose="020B0604020202020204" pitchFamily="34" charset="0"/>
              <a:buChar char="•"/>
            </a:pPr>
            <a:endParaRPr lang="en-US" sz="2000">
              <a:highlight>
                <a:schemeClr val="lt1"/>
              </a:highlight>
            </a:endParaRPr>
          </a:p>
          <a:p>
            <a:pPr marL="0" indent="-228600">
              <a:buFont typeface="Arial" panose="020B0604020202020204" pitchFamily="34" charset="0"/>
              <a:buChar char="•"/>
            </a:pPr>
            <a:endParaRPr lang="en-US" sz="2000">
              <a:highlight>
                <a:schemeClr val="lt1"/>
              </a:highlight>
            </a:endParaRPr>
          </a:p>
          <a:p>
            <a:pPr marL="0" indent="-228600">
              <a:buClr>
                <a:schemeClr val="dk1"/>
              </a:buClr>
              <a:buSzPct val="95652"/>
              <a:buFont typeface="Arial" panose="020B0604020202020204" pitchFamily="34" charset="0"/>
              <a:buChar char="•"/>
            </a:pPr>
            <a:endParaRPr lang="en-US" sz="2000">
              <a:highlight>
                <a:srgbClr val="F2F2F2"/>
              </a:highlight>
            </a:endParaRPr>
          </a:p>
          <a:p>
            <a:pPr marL="0" indent="-228600">
              <a:spcAft>
                <a:spcPts val="1600"/>
              </a:spcAft>
              <a:buFont typeface="Arial" panose="020B0604020202020204" pitchFamily="34" charset="0"/>
              <a:buChar char="•"/>
            </a:pPr>
            <a:endParaRPr lang="en-US" sz="2000"/>
          </a:p>
        </p:txBody>
      </p:sp>
      <p:grpSp>
        <p:nvGrpSpPr>
          <p:cNvPr id="85" name="Group 8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86" name="Isosceles Triangle 8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8" name="Google Shape;78;p17"/>
          <p:cNvPicPr preferRelativeResize="0"/>
          <p:nvPr/>
        </p:nvPicPr>
        <p:blipFill>
          <a:blip r:embed="rId3"/>
          <a:stretch>
            <a:fillRect/>
          </a:stretch>
        </p:blipFill>
        <p:spPr>
          <a:xfrm>
            <a:off x="4651853" y="2108602"/>
            <a:ext cx="7426936" cy="3133564"/>
          </a:xfrm>
          <a:prstGeom prst="rect">
            <a:avLst/>
          </a:prstGeom>
          <a:noFill/>
        </p:spPr>
      </p:pic>
      <p:grpSp>
        <p:nvGrpSpPr>
          <p:cNvPr id="89" name="Group 8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90" name="Rectangle 8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2"/>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8"/>
          <p:cNvSpPr txBox="1">
            <a:spLocks noGrp="1"/>
          </p:cNvSpPr>
          <p:nvPr>
            <p:ph type="title"/>
          </p:nvPr>
        </p:nvSpPr>
        <p:spPr>
          <a:xfrm>
            <a:off x="4553733" y="548464"/>
            <a:ext cx="6798541" cy="1675623"/>
          </a:xfrm>
          <a:prstGeom prst="rect">
            <a:avLst/>
          </a:prstGeom>
        </p:spPr>
        <p:txBody>
          <a:bodyPr spcFirstLastPara="1" vert="horz" lIns="91440" tIns="45720" rIns="91440" bIns="45720" rtlCol="0" anchor="b" anchorCtr="0">
            <a:normAutofit/>
          </a:bodyPr>
          <a:lstStyle/>
          <a:p>
            <a:pPr>
              <a:spcBef>
                <a:spcPct val="0"/>
              </a:spcBef>
              <a:buSzPts val="990"/>
            </a:pPr>
            <a:r>
              <a:rPr lang="en-US" sz="4000"/>
              <a:t>Challenges of NESTED MODEL </a:t>
            </a:r>
          </a:p>
        </p:txBody>
      </p:sp>
      <p:pic>
        <p:nvPicPr>
          <p:cNvPr id="97" name="Picture 85" descr="Cubes connected with a red line">
            <a:extLst>
              <a:ext uri="{FF2B5EF4-FFF2-40B4-BE49-F238E27FC236}">
                <a16:creationId xmlns:a16="http://schemas.microsoft.com/office/drawing/2014/main" id="{1117CE81-50C6-6E9B-9263-86A88C38072A}"/>
              </a:ext>
            </a:extLst>
          </p:cNvPr>
          <p:cNvPicPr>
            <a:picLocks noChangeAspect="1"/>
          </p:cNvPicPr>
          <p:nvPr/>
        </p:nvPicPr>
        <p:blipFill rotWithShape="1">
          <a:blip r:embed="rId3"/>
          <a:srcRect l="32156" r="20726" b="-1"/>
          <a:stretch/>
        </p:blipFill>
        <p:spPr>
          <a:xfrm>
            <a:off x="1" y="10"/>
            <a:ext cx="4196496" cy="6857990"/>
          </a:xfrm>
          <a:prstGeom prst="rect">
            <a:avLst/>
          </a:prstGeom>
          <a:effectLst/>
        </p:spPr>
      </p:pic>
      <p:sp>
        <p:nvSpPr>
          <p:cNvPr id="98" name="Google Shape;84;p18"/>
          <p:cNvSpPr txBox="1">
            <a:spLocks noGrp="1"/>
          </p:cNvSpPr>
          <p:nvPr>
            <p:ph type="body" idx="1"/>
          </p:nvPr>
        </p:nvSpPr>
        <p:spPr>
          <a:xfrm>
            <a:off x="4553734" y="2409830"/>
            <a:ext cx="6798539" cy="3705217"/>
          </a:xfrm>
          <a:prstGeom prst="rect">
            <a:avLst/>
          </a:prstGeom>
        </p:spPr>
        <p:txBody>
          <a:bodyPr spcFirstLastPara="1" vert="horz" lIns="91440" tIns="45720" rIns="91440" bIns="45720" rtlCol="0" anchorCtr="0">
            <a:normAutofit/>
          </a:bodyPr>
          <a:lstStyle/>
          <a:p>
            <a:pPr marL="0" indent="-228600">
              <a:buFont typeface="Arial" panose="020B0604020202020204" pitchFamily="34" charset="0"/>
              <a:buChar char="•"/>
            </a:pPr>
            <a:endParaRPr lang="en-US" sz="2000" dirty="0"/>
          </a:p>
          <a:p>
            <a:pPr indent="-228600">
              <a:buClr>
                <a:schemeClr val="dk1"/>
              </a:buClr>
              <a:buSzPct val="100000"/>
              <a:buFont typeface="Arial" panose="020B0604020202020204" pitchFamily="34" charset="0"/>
              <a:buChar char="•"/>
            </a:pPr>
            <a:r>
              <a:rPr lang="en-US" sz="2000" dirty="0">
                <a:highlight>
                  <a:schemeClr val="lt1"/>
                </a:highlight>
              </a:rPr>
              <a:t>The difficulty with this layering is that any upstream error </a:t>
            </a:r>
          </a:p>
          <a:p>
            <a:pPr indent="-228600">
              <a:buFont typeface="Arial" panose="020B0604020202020204" pitchFamily="34" charset="0"/>
              <a:buChar char="•"/>
            </a:pPr>
            <a:r>
              <a:rPr lang="en-US" sz="2000" dirty="0">
                <a:highlight>
                  <a:schemeClr val="lt1"/>
                </a:highlight>
              </a:rPr>
              <a:t>will automatically overflow to all downstream layers.</a:t>
            </a:r>
          </a:p>
          <a:p>
            <a:pPr indent="-228600">
              <a:buFont typeface="Arial" panose="020B0604020202020204" pitchFamily="34" charset="0"/>
              <a:buChar char="•"/>
            </a:pPr>
            <a:endParaRPr lang="en-US" sz="2000" dirty="0">
              <a:highlight>
                <a:schemeClr val="lt1"/>
              </a:highlight>
            </a:endParaRPr>
          </a:p>
          <a:p>
            <a:pPr indent="-228600">
              <a:buClr>
                <a:schemeClr val="dk1"/>
              </a:buClr>
              <a:buSzPct val="100000"/>
              <a:buFont typeface="Arial" panose="020B0604020202020204" pitchFamily="34" charset="0"/>
              <a:buChar char="•"/>
            </a:pPr>
            <a:r>
              <a:rPr lang="en-US" sz="2000" dirty="0">
                <a:highlight>
                  <a:schemeClr val="lt1"/>
                </a:highlight>
              </a:rPr>
              <a:t>If a bad abstraction decision was chosen, even great visual encoding and algorithm design will not result in a visualization system that addresses the desired issue.</a:t>
            </a:r>
          </a:p>
          <a:p>
            <a:pPr marL="0" indent="-228600">
              <a:buFont typeface="Arial" panose="020B0604020202020204" pitchFamily="34" charset="0"/>
              <a:buChar char="•"/>
            </a:pPr>
            <a:endParaRPr lang="en-US" sz="2000" dirty="0">
              <a:highlight>
                <a:schemeClr val="lt1"/>
              </a:highlight>
            </a:endParaRPr>
          </a:p>
          <a:p>
            <a:pPr marL="0" indent="-228600">
              <a:buFont typeface="Arial" panose="020B0604020202020204" pitchFamily="34" charset="0"/>
              <a:buChar char="•"/>
            </a:pPr>
            <a:endParaRPr lang="en-US" sz="2000" dirty="0">
              <a:highlight>
                <a:schemeClr val="lt1"/>
              </a:highlight>
            </a:endParaRPr>
          </a:p>
          <a:p>
            <a:pPr marL="0" indent="-228600">
              <a:buFont typeface="Arial" panose="020B0604020202020204" pitchFamily="34" charset="0"/>
              <a:buChar char="•"/>
            </a:pPr>
            <a:endParaRPr lang="en-US" sz="2000" dirty="0">
              <a:highlight>
                <a:schemeClr val="lt1"/>
              </a:highlight>
            </a:endParaRPr>
          </a:p>
          <a:p>
            <a:pPr marL="0" indent="-228600">
              <a:buFont typeface="Arial" panose="020B0604020202020204" pitchFamily="34" charset="0"/>
              <a:buChar char="•"/>
            </a:pPr>
            <a:endParaRPr lang="en-US" sz="2000" dirty="0">
              <a:highlight>
                <a:schemeClr val="lt1"/>
              </a:highlight>
            </a:endParaRPr>
          </a:p>
          <a:p>
            <a:pPr marL="0" indent="-228600">
              <a:buFont typeface="Arial" panose="020B0604020202020204" pitchFamily="34" charset="0"/>
              <a:buChar char="•"/>
            </a:pPr>
            <a:endParaRPr lang="en-US" sz="2000" dirty="0">
              <a:highlight>
                <a:schemeClr val="lt1"/>
              </a:highlight>
            </a:endParaRPr>
          </a:p>
          <a:p>
            <a:pPr marL="0" indent="-228600">
              <a:buFont typeface="Arial" panose="020B0604020202020204" pitchFamily="34" charset="0"/>
              <a:buChar char="•"/>
            </a:pPr>
            <a:endParaRPr lang="en-US" sz="2000" dirty="0">
              <a:highlight>
                <a:schemeClr val="lt1"/>
              </a:highlight>
            </a:endParaRPr>
          </a:p>
          <a:p>
            <a:pPr marL="0" indent="-228600">
              <a:buFont typeface="Arial" panose="020B0604020202020204" pitchFamily="34" charset="0"/>
              <a:buChar char="•"/>
            </a:pPr>
            <a:endParaRPr lang="en-US" sz="2000" dirty="0">
              <a:highlight>
                <a:schemeClr val="lt1"/>
              </a:highlight>
            </a:endParaRPr>
          </a:p>
          <a:p>
            <a:pPr marL="0" indent="-228600">
              <a:buFont typeface="Arial" panose="020B0604020202020204" pitchFamily="34" charset="0"/>
              <a:buChar char="•"/>
            </a:pPr>
            <a:endParaRPr lang="en-US" sz="2000" dirty="0">
              <a:highlight>
                <a:schemeClr val="lt1"/>
              </a:highlight>
            </a:endParaRPr>
          </a:p>
          <a:p>
            <a:pPr marL="0" indent="-228600">
              <a:buFont typeface="Arial" panose="020B0604020202020204" pitchFamily="34" charset="0"/>
              <a:buChar char="•"/>
            </a:pPr>
            <a:endParaRPr lang="en-US" sz="2000" dirty="0">
              <a:highlight>
                <a:schemeClr val="lt1"/>
              </a:highlight>
            </a:endParaRPr>
          </a:p>
          <a:p>
            <a:pPr marL="0" indent="-228600">
              <a:buFont typeface="Arial" panose="020B0604020202020204" pitchFamily="34" charset="0"/>
              <a:buChar char="•"/>
            </a:pPr>
            <a:endParaRPr lang="en-US" sz="2000" dirty="0">
              <a:highlight>
                <a:srgbClr val="F2F2F2"/>
              </a:highlight>
            </a:endParaRPr>
          </a:p>
          <a:p>
            <a:pPr marL="0" indent="-228600">
              <a:spcAft>
                <a:spcPts val="1600"/>
              </a:spcAft>
              <a:buFont typeface="Arial" panose="020B0604020202020204" pitchFamily="34" charset="0"/>
              <a:buChar char="•"/>
            </a:pP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useBgFill="1">
        <p:nvSpPr>
          <p:cNvPr id="116" name="Rectangle 105">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descr="A wall painted with an arrow and a dartboard">
            <a:extLst>
              <a:ext uri="{FF2B5EF4-FFF2-40B4-BE49-F238E27FC236}">
                <a16:creationId xmlns:a16="http://schemas.microsoft.com/office/drawing/2014/main" id="{3116F5C0-69C3-5542-731B-E70307C18EA8}"/>
              </a:ext>
            </a:extLst>
          </p:cNvPr>
          <p:cNvPicPr>
            <a:picLocks noChangeAspect="1"/>
          </p:cNvPicPr>
          <p:nvPr/>
        </p:nvPicPr>
        <p:blipFill rotWithShape="1">
          <a:blip r:embed="rId3"/>
          <a:srcRect l="6696"/>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17" name="Freeform: Shape 107">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0" name="Freeform: Shape 109">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Google Shape;89;p19"/>
          <p:cNvSpPr txBox="1">
            <a:spLocks noGrp="1"/>
          </p:cNvSpPr>
          <p:nvPr>
            <p:ph type="title"/>
          </p:nvPr>
        </p:nvSpPr>
        <p:spPr>
          <a:xfrm>
            <a:off x="371094" y="1161288"/>
            <a:ext cx="3438144" cy="1125728"/>
          </a:xfrm>
          <a:prstGeom prst="rect">
            <a:avLst/>
          </a:prstGeom>
        </p:spPr>
        <p:txBody>
          <a:bodyPr spcFirstLastPara="1" vert="horz" lIns="91440" tIns="45720" rIns="91440" bIns="45720" rtlCol="0" anchor="b" anchorCtr="0">
            <a:normAutofit/>
          </a:bodyPr>
          <a:lstStyle/>
          <a:p>
            <a:pPr>
              <a:spcBef>
                <a:spcPct val="0"/>
              </a:spcBef>
            </a:pPr>
            <a:r>
              <a:rPr lang="en-US" sz="2800"/>
              <a:t>DOMAIN</a:t>
            </a:r>
          </a:p>
        </p:txBody>
      </p:sp>
      <p:sp>
        <p:nvSpPr>
          <p:cNvPr id="118" name="Rectangle 11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9" name="Rectangle 11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Google Shape;90;p19"/>
          <p:cNvSpPr txBox="1">
            <a:spLocks noGrp="1"/>
          </p:cNvSpPr>
          <p:nvPr>
            <p:ph type="body" idx="1"/>
          </p:nvPr>
        </p:nvSpPr>
        <p:spPr>
          <a:xfrm>
            <a:off x="371094" y="2718054"/>
            <a:ext cx="3438906" cy="3207258"/>
          </a:xfrm>
          <a:prstGeom prst="rect">
            <a:avLst/>
          </a:prstGeom>
        </p:spPr>
        <p:txBody>
          <a:bodyPr spcFirstLastPara="1" vert="horz" lIns="91440" tIns="45720" rIns="91440" bIns="45720" rtlCol="0" anchor="t" anchorCtr="0">
            <a:normAutofit/>
          </a:bodyPr>
          <a:lstStyle/>
          <a:p>
            <a:pPr indent="-228600">
              <a:buFont typeface="Arial" panose="020B0604020202020204" pitchFamily="34" charset="0"/>
              <a:buChar char="•"/>
            </a:pPr>
            <a:r>
              <a:rPr lang="en-US" sz="1700" dirty="0"/>
              <a:t>What to Target?</a:t>
            </a:r>
          </a:p>
          <a:p>
            <a:pPr marL="380985" indent="0">
              <a:buNone/>
            </a:pPr>
            <a:r>
              <a:rPr lang="en-US" sz="1700" dirty="0"/>
              <a:t>      -&gt; “Customers to understand   	the customer’s behavior”</a:t>
            </a:r>
          </a:p>
          <a:p>
            <a:pPr indent="-228600">
              <a:spcBef>
                <a:spcPts val="1600"/>
              </a:spcBef>
              <a:buFont typeface="Arial" panose="020B0604020202020204" pitchFamily="34" charset="0"/>
              <a:buChar char="•"/>
            </a:pPr>
            <a:r>
              <a:rPr lang="en-US" sz="1700" dirty="0"/>
              <a:t>Objectives: To create a targeted marketing strategy.</a:t>
            </a:r>
          </a:p>
          <a:p>
            <a:pPr indent="-228600">
              <a:buFont typeface="Arial" panose="020B0604020202020204" pitchFamily="34" charset="0"/>
              <a:buChar char="•"/>
            </a:pPr>
            <a:r>
              <a:rPr lang="en-US" sz="1700" dirty="0"/>
              <a:t>Overview: To analyze and find what factors affect profits of superstore</a:t>
            </a:r>
          </a:p>
          <a:p>
            <a:pPr indent="-228600">
              <a:buFont typeface="Arial" panose="020B0604020202020204" pitchFamily="34" charset="0"/>
              <a:buChar char="•"/>
            </a:pPr>
            <a:r>
              <a:rPr lang="en-US" sz="1700" dirty="0"/>
              <a:t>Provide the super store with a better pricing and marketing strategy.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12" name="Rectangle 1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97">
            <a:extLst>
              <a:ext uri="{FF2B5EF4-FFF2-40B4-BE49-F238E27FC236}">
                <a16:creationId xmlns:a16="http://schemas.microsoft.com/office/drawing/2014/main" id="{F7A839DA-DB0D-9621-1A80-2810E936A00D}"/>
              </a:ext>
            </a:extLst>
          </p:cNvPr>
          <p:cNvPicPr>
            <a:picLocks noChangeAspect="1"/>
          </p:cNvPicPr>
          <p:nvPr/>
        </p:nvPicPr>
        <p:blipFill rotWithShape="1">
          <a:blip r:embed="rId3"/>
          <a:srcRect r="15627" b="-1"/>
          <a:stretch/>
        </p:blipFill>
        <p:spPr>
          <a:xfrm>
            <a:off x="3523488" y="10"/>
            <a:ext cx="8668512" cy="6857990"/>
          </a:xfrm>
          <a:prstGeom prst="rect">
            <a:avLst/>
          </a:prstGeom>
        </p:spPr>
      </p:pic>
      <p:sp>
        <p:nvSpPr>
          <p:cNvPr id="114" name="Rectangle 1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Google Shape;95;p20"/>
          <p:cNvSpPr txBox="1">
            <a:spLocks noGrp="1"/>
          </p:cNvSpPr>
          <p:nvPr>
            <p:ph type="title"/>
          </p:nvPr>
        </p:nvSpPr>
        <p:spPr>
          <a:xfrm>
            <a:off x="371094" y="1161288"/>
            <a:ext cx="3438144" cy="1124712"/>
          </a:xfrm>
          <a:prstGeom prst="rect">
            <a:avLst/>
          </a:prstGeom>
        </p:spPr>
        <p:txBody>
          <a:bodyPr spcFirstLastPara="1" vert="horz" lIns="91440" tIns="45720" rIns="91440" bIns="45720" rtlCol="0" anchor="b" anchorCtr="0">
            <a:normAutofit/>
          </a:bodyPr>
          <a:lstStyle/>
          <a:p>
            <a:pPr>
              <a:spcBef>
                <a:spcPct val="0"/>
              </a:spcBef>
            </a:pPr>
            <a:r>
              <a:rPr lang="en-US" sz="2800" dirty="0">
                <a:highlight>
                  <a:schemeClr val="lt1"/>
                </a:highlight>
              </a:rPr>
              <a:t>Abstraction design</a:t>
            </a:r>
            <a:endParaRPr lang="en-US" sz="2800" dirty="0"/>
          </a:p>
        </p:txBody>
      </p:sp>
      <p:sp>
        <p:nvSpPr>
          <p:cNvPr id="115" name="Rectangle 1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6" name="Rectangle 1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Google Shape;96;p20"/>
          <p:cNvSpPr txBox="1">
            <a:spLocks noGrp="1"/>
          </p:cNvSpPr>
          <p:nvPr>
            <p:ph type="body" idx="1"/>
          </p:nvPr>
        </p:nvSpPr>
        <p:spPr>
          <a:xfrm>
            <a:off x="371094" y="2718054"/>
            <a:ext cx="3438906" cy="3207258"/>
          </a:xfrm>
          <a:prstGeom prst="rect">
            <a:avLst/>
          </a:prstGeom>
        </p:spPr>
        <p:txBody>
          <a:bodyPr spcFirstLastPara="1" vert="horz" lIns="91440" tIns="45720" rIns="91440" bIns="45720" rtlCol="0" anchor="t" anchorCtr="0">
            <a:normAutofit fontScale="85000" lnSpcReduction="10000"/>
          </a:bodyPr>
          <a:lstStyle/>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Order size, order value, categories and subcategories were used to divide best and worst customers.</a:t>
            </a: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Delivery delays were analyzed using expected date of delivery vs actual delivery date.</a:t>
            </a:r>
          </a:p>
          <a:p>
            <a:pPr algn="l" rtl="0" fontAlgn="base">
              <a:spcBef>
                <a:spcPts val="0"/>
              </a:spcBef>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Quantitative data types like sales and profit </a:t>
            </a:r>
            <a:r>
              <a:rPr lang="en-US" sz="1800" b="0" i="0" u="none" strike="noStrike" dirty="0" err="1">
                <a:solidFill>
                  <a:srgbClr val="000000"/>
                </a:solidFill>
                <a:effectLst/>
                <a:latin typeface="Arial" panose="020B0604020202020204" pitchFamily="34" charset="0"/>
              </a:rPr>
              <a:t>etc</a:t>
            </a:r>
            <a:r>
              <a:rPr lang="en-US" sz="1800" b="0" i="0" u="none" strike="noStrike" dirty="0">
                <a:solidFill>
                  <a:srgbClr val="000000"/>
                </a:solidFill>
                <a:effectLst/>
                <a:latin typeface="Arial" panose="020B0604020202020204" pitchFamily="34" charset="0"/>
              </a:rPr>
              <a:t> were transformed into bins, categories  etc.. , these data types will pass as an input to the next encoding layer.</a:t>
            </a: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Retention rate is calculated based on customers shopping frequency.</a:t>
            </a:r>
          </a:p>
          <a:p>
            <a:pPr indent="-228600">
              <a:spcAft>
                <a:spcPts val="600"/>
              </a:spcAft>
              <a:buFont typeface="Arial" panose="020B0604020202020204" pitchFamily="34" charset="0"/>
              <a:buChar char="•"/>
            </a:pP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24" name="Rectangle 10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 name="Google Shape;103;p21"/>
          <p:cNvPicPr preferRelativeResize="0"/>
          <p:nvPr/>
        </p:nvPicPr>
        <p:blipFill rotWithShape="1">
          <a:blip r:embed="rId3"/>
          <a:srcRect b="1334"/>
          <a:stretch/>
        </p:blipFill>
        <p:spPr>
          <a:xfrm>
            <a:off x="20" y="1282"/>
            <a:ext cx="12191980" cy="6856718"/>
          </a:xfrm>
          <a:prstGeom prst="rect">
            <a:avLst/>
          </a:prstGeom>
          <a:noFill/>
        </p:spPr>
      </p:pic>
      <p:sp>
        <p:nvSpPr>
          <p:cNvPr id="101" name="Google Shape;101;p21"/>
          <p:cNvSpPr txBox="1">
            <a:spLocks noGrp="1"/>
          </p:cNvSpPr>
          <p:nvPr>
            <p:ph type="sldNum" idx="12"/>
          </p:nvPr>
        </p:nvSpPr>
        <p:spPr>
          <a:xfrm>
            <a:off x="8610600" y="6356350"/>
            <a:ext cx="2743200" cy="365125"/>
          </a:xfrm>
          <a:prstGeom prst="rect">
            <a:avLst/>
          </a:prstGeom>
        </p:spPr>
        <p:txBody>
          <a:bodyPr spcFirstLastPara="1" vert="horz" lIns="0" tIns="0" rIns="0" bIns="0" rtlCol="0" anchorCtr="0">
            <a:normAutofit/>
          </a:bodyPr>
          <a:lstStyle/>
          <a:p>
            <a:pPr marL="33866">
              <a:buSzPts val="1400"/>
            </a:pPr>
            <a:endParaRPr lang="en-US">
              <a:solidFill>
                <a:srgbClr val="FFFFFF"/>
              </a:solidFill>
            </a:endParaRPr>
          </a:p>
        </p:txBody>
      </p:sp>
      <p:sp>
        <p:nvSpPr>
          <p:cNvPr id="102" name="Google Shape;102;p21"/>
          <p:cNvSpPr txBox="1"/>
          <p:nvPr/>
        </p:nvSpPr>
        <p:spPr>
          <a:xfrm>
            <a:off x="8776047" y="303500"/>
            <a:ext cx="2000000" cy="159587"/>
          </a:xfrm>
          <a:prstGeom prst="rect">
            <a:avLst/>
          </a:prstGeom>
          <a:noFill/>
          <a:ln>
            <a:noFill/>
          </a:ln>
        </p:spPr>
        <p:txBody>
          <a:bodyPr spcFirstLastPara="1" wrap="square" lIns="0" tIns="15867" rIns="0" bIns="0" anchor="t" anchorCtr="0">
            <a:spAutoFit/>
          </a:bodyPr>
          <a:lstStyle/>
          <a:p>
            <a:pPr>
              <a:buClr>
                <a:srgbClr val="000000"/>
              </a:buClr>
              <a:buSzPts val="700"/>
            </a:pPr>
            <a:endParaRPr sz="933">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US" sz="5333"/>
              <a:t>VISUAL ENCODING</a:t>
            </a:r>
            <a:endParaRPr lang="en-US"/>
          </a:p>
        </p:txBody>
      </p:sp>
      <p:sp>
        <p:nvSpPr>
          <p:cNvPr id="109" name="Google Shape;109;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US" sz="1467" dirty="0"/>
              <a:t>Relative frequency of orders per customer                                                    Order size</a:t>
            </a:r>
          </a:p>
          <a:p>
            <a:pPr marL="0" indent="0">
              <a:spcBef>
                <a:spcPts val="1600"/>
              </a:spcBef>
              <a:buNone/>
            </a:pPr>
            <a:endParaRPr lang="en-US" sz="1467" dirty="0"/>
          </a:p>
          <a:p>
            <a:pPr marL="0" indent="0">
              <a:spcBef>
                <a:spcPts val="1600"/>
              </a:spcBef>
              <a:buNone/>
            </a:pPr>
            <a:endParaRPr lang="en-US" sz="1467" dirty="0"/>
          </a:p>
          <a:p>
            <a:pPr marL="0" indent="0">
              <a:spcBef>
                <a:spcPts val="1600"/>
              </a:spcBef>
              <a:buNone/>
            </a:pPr>
            <a:endParaRPr lang="en-US" sz="1467" dirty="0"/>
          </a:p>
          <a:p>
            <a:pPr marL="0" indent="0">
              <a:spcBef>
                <a:spcPts val="1600"/>
              </a:spcBef>
              <a:buNone/>
            </a:pPr>
            <a:endParaRPr lang="en-US" sz="1467" dirty="0"/>
          </a:p>
          <a:p>
            <a:pPr marL="0" indent="0">
              <a:spcBef>
                <a:spcPts val="1600"/>
              </a:spcBef>
              <a:buNone/>
            </a:pPr>
            <a:endParaRPr lang="en-US" sz="1467" dirty="0"/>
          </a:p>
          <a:p>
            <a:pPr marL="0" indent="0">
              <a:spcBef>
                <a:spcPts val="1600"/>
              </a:spcBef>
              <a:buNone/>
            </a:pPr>
            <a:endParaRPr lang="en-US" sz="1467" dirty="0"/>
          </a:p>
          <a:p>
            <a:pPr marL="0" indent="0">
              <a:spcBef>
                <a:spcPts val="1600"/>
              </a:spcBef>
              <a:buNone/>
            </a:pPr>
            <a:r>
              <a:rPr lang="en-US" sz="1600" dirty="0">
                <a:solidFill>
                  <a:schemeClr val="dk1"/>
                </a:solidFill>
                <a:latin typeface="Lustria"/>
                <a:ea typeface="Lustria"/>
                <a:cs typeface="Lustria"/>
                <a:sym typeface="Lustria"/>
              </a:rPr>
              <a:t>The worst 10% customers have                                                                       Overall the order sizes are similar. In 2021 </a:t>
            </a:r>
          </a:p>
          <a:p>
            <a:pPr marL="0" indent="0">
              <a:buNone/>
            </a:pPr>
            <a:r>
              <a:rPr lang="en-US" sz="1600" dirty="0">
                <a:solidFill>
                  <a:schemeClr val="dk1"/>
                </a:solidFill>
                <a:latin typeface="Lustria"/>
                <a:ea typeface="Lustria"/>
                <a:cs typeface="Lustria"/>
                <a:sym typeface="Lustria"/>
              </a:rPr>
              <a:t> similar ordering frequency as                                                                         the average order sizes of the worst 10% of </a:t>
            </a:r>
          </a:p>
          <a:p>
            <a:pPr marL="0" indent="0">
              <a:buNone/>
            </a:pPr>
            <a:r>
              <a:rPr lang="en-US" sz="1600" dirty="0">
                <a:solidFill>
                  <a:schemeClr val="dk1"/>
                </a:solidFill>
                <a:latin typeface="Lustria"/>
                <a:ea typeface="Lustria"/>
                <a:cs typeface="Lustria"/>
                <a:sym typeface="Lustria"/>
              </a:rPr>
              <a:t>the remaining 80% group of the                                                                     customers decreased. The best 10% saw a </a:t>
            </a:r>
          </a:p>
          <a:p>
            <a:pPr marL="0" indent="0">
              <a:buClr>
                <a:schemeClr val="dk1"/>
              </a:buClr>
              <a:buSzPts val="1100"/>
              <a:buNone/>
            </a:pPr>
            <a:r>
              <a:rPr lang="en-US" sz="1600" dirty="0">
                <a:solidFill>
                  <a:schemeClr val="dk1"/>
                </a:solidFill>
                <a:latin typeface="Lustria"/>
                <a:ea typeface="Lustria"/>
                <a:cs typeface="Lustria"/>
                <a:sym typeface="Lustria"/>
              </a:rPr>
              <a:t>Customers.                                                                                                               Smaller decrease.</a:t>
            </a:r>
          </a:p>
          <a:p>
            <a:pPr marL="0" indent="0">
              <a:spcAft>
                <a:spcPts val="1600"/>
              </a:spcAft>
              <a:buNone/>
            </a:pPr>
            <a:endParaRPr lang="en-US" sz="1467" dirty="0"/>
          </a:p>
        </p:txBody>
      </p:sp>
      <p:pic>
        <p:nvPicPr>
          <p:cNvPr id="110" name="Google Shape;110;p22"/>
          <p:cNvPicPr preferRelativeResize="0"/>
          <p:nvPr/>
        </p:nvPicPr>
        <p:blipFill>
          <a:blip r:embed="rId3">
            <a:alphaModFix/>
          </a:blip>
          <a:stretch>
            <a:fillRect/>
          </a:stretch>
        </p:blipFill>
        <p:spPr>
          <a:xfrm>
            <a:off x="546533" y="2052634"/>
            <a:ext cx="4294400" cy="2467933"/>
          </a:xfrm>
          <a:prstGeom prst="rect">
            <a:avLst/>
          </a:prstGeom>
          <a:noFill/>
          <a:ln>
            <a:noFill/>
          </a:ln>
        </p:spPr>
      </p:pic>
      <p:pic>
        <p:nvPicPr>
          <p:cNvPr id="111" name="Google Shape;111;p22"/>
          <p:cNvPicPr preferRelativeResize="0"/>
          <p:nvPr/>
        </p:nvPicPr>
        <p:blipFill>
          <a:blip r:embed="rId4">
            <a:alphaModFix/>
          </a:blip>
          <a:stretch>
            <a:fillRect/>
          </a:stretch>
        </p:blipFill>
        <p:spPr>
          <a:xfrm>
            <a:off x="6003700" y="1969600"/>
            <a:ext cx="4461299" cy="246793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652</Words>
  <Application>Microsoft Macintosh PowerPoint</Application>
  <PresentationFormat>Widescreen</PresentationFormat>
  <Paragraphs>104</Paragraphs>
  <Slides>18</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Lustria</vt:lpstr>
      <vt:lpstr>Open Sans</vt:lpstr>
      <vt:lpstr>Wingdings</vt:lpstr>
      <vt:lpstr>Office Theme</vt:lpstr>
      <vt:lpstr>VISUAL ANALYTICS-(DSBA 5122)  GROUP PRESENTATION-  “SUPERSTORE” </vt:lpstr>
      <vt:lpstr>SCENARIO</vt:lpstr>
      <vt:lpstr>SUB PROBLEMS</vt:lpstr>
      <vt:lpstr>NESTED MODEL FOR VISUALIZATION DESIGN </vt:lpstr>
      <vt:lpstr>Challenges of NESTED MODEL </vt:lpstr>
      <vt:lpstr>DOMAIN</vt:lpstr>
      <vt:lpstr>Abstraction design</vt:lpstr>
      <vt:lpstr>PowerPoint Presentation</vt:lpstr>
      <vt:lpstr>VISUAL ENCODING</vt:lpstr>
      <vt:lpstr>PowerPoint Presentation</vt:lpstr>
      <vt:lpstr>Product Sub-categories</vt:lpstr>
      <vt:lpstr>Product Sub-categories: Best &amp; worst customers</vt:lpstr>
      <vt:lpstr>Products sold with discount</vt:lpstr>
      <vt:lpstr>PowerPoint Presentation</vt:lpstr>
      <vt:lpstr>PowerPoint Presentation</vt:lpstr>
      <vt:lpstr>Algorithms</vt:lpstr>
      <vt:lpstr>THANK YOU</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ANALYTICS-(DSBA 5122)  GROUP PRESENTATION- SUPERSTORE </dc:title>
  <dc:creator>Vatsav Kolluru</dc:creator>
  <cp:lastModifiedBy>Sreelekha Mittinti</cp:lastModifiedBy>
  <cp:revision>7</cp:revision>
  <dcterms:created xsi:type="dcterms:W3CDTF">2022-10-24T05:52:09Z</dcterms:created>
  <dcterms:modified xsi:type="dcterms:W3CDTF">2022-10-24T14:16:12Z</dcterms:modified>
</cp:coreProperties>
</file>